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6" d="100"/>
          <a:sy n="96" d="100"/>
        </p:scale>
        <p:origin x="42" y="5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gs" Target="tags/tag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3485260" cy="6857997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2454636" y="1925567"/>
            <a:ext cx="7289165" cy="16859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8000"/>
              </a:lnSpc>
            </a:pPr>
            <a:r>
              <a:rPr sz="4400" b="1" kern="0" spc="0" dirty="0">
                <a:solidFill>
                  <a:srgbClr val="0176A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本科生学生干部第二课堂</a:t>
            </a:r>
            <a:r>
              <a:rPr sz="4400" b="1" kern="0" spc="-10" dirty="0">
                <a:solidFill>
                  <a:srgbClr val="0176A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学时</a:t>
            </a:r>
            <a:endParaRPr lang="en-US" altLang="en-US" sz="4400" dirty="0"/>
          </a:p>
          <a:p>
            <a:pPr algn="l" rtl="0" eaLnBrk="0">
              <a:lnSpc>
                <a:spcPct val="117000"/>
              </a:lnSpc>
            </a:pPr>
            <a:endParaRPr lang="en-US" altLang="en-US" sz="1000" dirty="0"/>
          </a:p>
          <a:p>
            <a:pPr algn="l" rtl="0" eaLnBrk="0">
              <a:lnSpc>
                <a:spcPct val="100000"/>
              </a:lnSpc>
            </a:pPr>
            <a:endParaRPr lang="en-US" altLang="en-US" sz="1100" dirty="0"/>
          </a:p>
          <a:p>
            <a:pPr algn="l" rtl="0" eaLnBrk="0">
              <a:lnSpc>
                <a:spcPct val="10000"/>
              </a:lnSpc>
            </a:pPr>
            <a:endParaRPr lang="en-US" altLang="en-US" sz="100" dirty="0"/>
          </a:p>
          <a:p>
            <a:pPr marL="1973580" algn="l" rtl="0" eaLnBrk="0">
              <a:lnSpc>
                <a:spcPct val="98000"/>
              </a:lnSpc>
            </a:pPr>
            <a:r>
              <a:rPr sz="4400" b="1" kern="0" spc="-20" dirty="0">
                <a:solidFill>
                  <a:srgbClr val="0176A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认定工作流程</a:t>
            </a:r>
            <a:endParaRPr lang="en-US" altLang="en-US" sz="4400" dirty="0"/>
          </a:p>
        </p:txBody>
      </p:sp>
      <p:sp>
        <p:nvSpPr>
          <p:cNvPr id="6" name="textbox 6"/>
          <p:cNvSpPr/>
          <p:nvPr/>
        </p:nvSpPr>
        <p:spPr>
          <a:xfrm>
            <a:off x="3960342" y="5203088"/>
            <a:ext cx="4283709" cy="8991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algn="r" rtl="0" eaLnBrk="0">
              <a:lnSpc>
                <a:spcPct val="89000"/>
              </a:lnSpc>
            </a:pPr>
            <a:r>
              <a:rPr sz="2400" b="1" kern="0" spc="-9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“第二课堂成绩单”项目</a:t>
            </a:r>
            <a:r>
              <a:rPr sz="2400" b="1" kern="0" spc="-10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办公室</a:t>
            </a:r>
            <a:endParaRPr lang="en-US" altLang="en-US" sz="2400" dirty="0"/>
          </a:p>
          <a:p>
            <a:pPr marL="1377950" algn="l" rtl="0" eaLnBrk="0">
              <a:lnSpc>
                <a:spcPts val="4320"/>
              </a:lnSpc>
            </a:pPr>
            <a:r>
              <a:rPr sz="2400" b="1" kern="0" spc="-3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</a:t>
            </a:r>
            <a:r>
              <a:rPr lang="en-US" altLang="zh-CN" sz="2400" b="1" kern="0" spc="-3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sz="2400" b="1" kern="0" spc="-3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sz="2400" b="1" kern="0" spc="-3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lang="zh-CN" altLang="en-US" sz="2400" b="1" kern="0" spc="-3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endParaRPr lang="en-US" alt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/>
          <p:nvPr/>
        </p:nvSpPr>
        <p:spPr>
          <a:xfrm>
            <a:off x="1706321" y="2078888"/>
            <a:ext cx="8242300" cy="3803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2400" b="1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一、本科生学生干部任职组织负责</a:t>
            </a:r>
            <a:r>
              <a:rPr sz="2400" b="1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人在“石光系统”完善信息</a:t>
            </a:r>
            <a:endParaRPr lang="en-US" altLang="en-US" sz="2400" dirty="0"/>
          </a:p>
        </p:txBody>
      </p:sp>
      <p:sp>
        <p:nvSpPr>
          <p:cNvPr id="10" name="textbox 10"/>
          <p:cNvSpPr/>
          <p:nvPr/>
        </p:nvSpPr>
        <p:spPr>
          <a:xfrm>
            <a:off x="1739325" y="3218846"/>
            <a:ext cx="5808345" cy="3803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24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二、学生干部任职组织负</a:t>
            </a:r>
            <a:r>
              <a:rPr sz="24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责人录入考核结果</a:t>
            </a:r>
            <a:endParaRPr lang="en-US" altLang="en-US" sz="2400" dirty="0"/>
          </a:p>
        </p:txBody>
      </p:sp>
      <p:sp>
        <p:nvSpPr>
          <p:cNvPr id="12" name="textbox 12"/>
          <p:cNvSpPr/>
          <p:nvPr/>
        </p:nvSpPr>
        <p:spPr>
          <a:xfrm>
            <a:off x="414023" y="215042"/>
            <a:ext cx="5203825" cy="3822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8000"/>
              </a:lnSpc>
            </a:pPr>
            <a:r>
              <a:rPr sz="2400" b="1" kern="0" spc="0" dirty="0">
                <a:solidFill>
                  <a:srgbClr val="76717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本科生学生干部第二课堂学时</a:t>
            </a:r>
            <a:r>
              <a:rPr sz="2400" b="1" kern="0" spc="-10" dirty="0">
                <a:solidFill>
                  <a:srgbClr val="76717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认定流程</a:t>
            </a:r>
            <a:endParaRPr lang="en-US" altLang="en-US" sz="2400" dirty="0"/>
          </a:p>
        </p:txBody>
      </p:sp>
      <p:sp>
        <p:nvSpPr>
          <p:cNvPr id="14" name="textbox 14"/>
          <p:cNvSpPr/>
          <p:nvPr/>
        </p:nvSpPr>
        <p:spPr>
          <a:xfrm>
            <a:off x="1755470" y="4495317"/>
            <a:ext cx="5199379" cy="379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2400" b="1" kern="0" spc="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三、学生本人查看考</a:t>
            </a:r>
            <a:r>
              <a:rPr sz="2400" b="1" kern="0" spc="-1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核结果并设置比例</a:t>
            </a:r>
            <a:endParaRPr lang="en-US" altLang="en-US" sz="2400" dirty="0"/>
          </a:p>
        </p:txBody>
      </p:sp>
      <p:sp>
        <p:nvSpPr>
          <p:cNvPr id="16" name="rect"/>
          <p:cNvSpPr/>
          <p:nvPr/>
        </p:nvSpPr>
        <p:spPr>
          <a:xfrm>
            <a:off x="4760975" y="646176"/>
            <a:ext cx="6835140" cy="170688"/>
          </a:xfrm>
          <a:prstGeom prst="rect">
            <a:avLst/>
          </a:prstGeom>
          <a:solidFill>
            <a:srgbClr val="0176A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2" name="group 2"/>
          <p:cNvGrpSpPr/>
          <p:nvPr/>
        </p:nvGrpSpPr>
        <p:grpSpPr>
          <a:xfrm rot="21600000">
            <a:off x="1700783" y="4863083"/>
            <a:ext cx="8618220" cy="102108"/>
            <a:chOff x="0" y="0"/>
            <a:chExt cx="8618220" cy="102108"/>
          </a:xfrm>
        </p:grpSpPr>
        <p:sp>
          <p:nvSpPr>
            <p:cNvPr id="18" name="path"/>
            <p:cNvSpPr/>
            <p:nvPr/>
          </p:nvSpPr>
          <p:spPr>
            <a:xfrm>
              <a:off x="0" y="0"/>
              <a:ext cx="1307592" cy="102108"/>
            </a:xfrm>
            <a:custGeom>
              <a:avLst/>
              <a:gdLst/>
              <a:ahLst/>
              <a:cxnLst/>
              <a:rect l="0" t="0" r="0" b="0"/>
              <a:pathLst>
                <a:path w="2059" h="160">
                  <a:moveTo>
                    <a:pt x="0" y="0"/>
                  </a:moveTo>
                  <a:lnTo>
                    <a:pt x="1926" y="0"/>
                  </a:lnTo>
                  <a:lnTo>
                    <a:pt x="2059" y="160"/>
                  </a:lnTo>
                  <a:lnTo>
                    <a:pt x="0" y="1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AA5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0" name="path"/>
            <p:cNvSpPr/>
            <p:nvPr/>
          </p:nvSpPr>
          <p:spPr>
            <a:xfrm>
              <a:off x="1418844" y="0"/>
              <a:ext cx="7199376" cy="102108"/>
            </a:xfrm>
            <a:custGeom>
              <a:avLst/>
              <a:gdLst/>
              <a:ahLst/>
              <a:cxnLst/>
              <a:rect l="0" t="0" r="0" b="0"/>
              <a:pathLst>
                <a:path w="11337" h="160">
                  <a:moveTo>
                    <a:pt x="0" y="0"/>
                  </a:moveTo>
                  <a:lnTo>
                    <a:pt x="11337" y="0"/>
                  </a:lnTo>
                  <a:lnTo>
                    <a:pt x="11337" y="160"/>
                  </a:lnTo>
                  <a:lnTo>
                    <a:pt x="331" y="1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76A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group 4"/>
          <p:cNvGrpSpPr/>
          <p:nvPr/>
        </p:nvGrpSpPr>
        <p:grpSpPr>
          <a:xfrm rot="21600000">
            <a:off x="1702307" y="3648455"/>
            <a:ext cx="8618219" cy="102107"/>
            <a:chOff x="0" y="0"/>
            <a:chExt cx="8618219" cy="102107"/>
          </a:xfrm>
        </p:grpSpPr>
        <p:sp>
          <p:nvSpPr>
            <p:cNvPr id="22" name="path"/>
            <p:cNvSpPr/>
            <p:nvPr/>
          </p:nvSpPr>
          <p:spPr>
            <a:xfrm>
              <a:off x="0" y="0"/>
              <a:ext cx="1307592" cy="102107"/>
            </a:xfrm>
            <a:custGeom>
              <a:avLst/>
              <a:gdLst/>
              <a:ahLst/>
              <a:cxnLst/>
              <a:rect l="0" t="0" r="0" b="0"/>
              <a:pathLst>
                <a:path w="2059" h="160">
                  <a:moveTo>
                    <a:pt x="0" y="0"/>
                  </a:moveTo>
                  <a:lnTo>
                    <a:pt x="1926" y="0"/>
                  </a:lnTo>
                  <a:lnTo>
                    <a:pt x="2059" y="160"/>
                  </a:lnTo>
                  <a:lnTo>
                    <a:pt x="0" y="1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AA5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4" name="path"/>
            <p:cNvSpPr/>
            <p:nvPr/>
          </p:nvSpPr>
          <p:spPr>
            <a:xfrm>
              <a:off x="1418844" y="0"/>
              <a:ext cx="7199375" cy="102107"/>
            </a:xfrm>
            <a:custGeom>
              <a:avLst/>
              <a:gdLst/>
              <a:ahLst/>
              <a:cxnLst/>
              <a:rect l="0" t="0" r="0" b="0"/>
              <a:pathLst>
                <a:path w="11337" h="160">
                  <a:moveTo>
                    <a:pt x="0" y="0"/>
                  </a:moveTo>
                  <a:lnTo>
                    <a:pt x="11337" y="0"/>
                  </a:lnTo>
                  <a:lnTo>
                    <a:pt x="11337" y="160"/>
                  </a:lnTo>
                  <a:lnTo>
                    <a:pt x="331" y="1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76A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1670304" y="2508504"/>
            <a:ext cx="8618219" cy="100583"/>
            <a:chOff x="0" y="0"/>
            <a:chExt cx="8618219" cy="100583"/>
          </a:xfrm>
        </p:grpSpPr>
        <p:sp>
          <p:nvSpPr>
            <p:cNvPr id="26" name="path"/>
            <p:cNvSpPr/>
            <p:nvPr/>
          </p:nvSpPr>
          <p:spPr>
            <a:xfrm>
              <a:off x="0" y="0"/>
              <a:ext cx="1307591" cy="100583"/>
            </a:xfrm>
            <a:custGeom>
              <a:avLst/>
              <a:gdLst/>
              <a:ahLst/>
              <a:cxnLst/>
              <a:rect l="0" t="0" r="0" b="0"/>
              <a:pathLst>
                <a:path w="2059" h="158">
                  <a:moveTo>
                    <a:pt x="0" y="0"/>
                  </a:moveTo>
                  <a:lnTo>
                    <a:pt x="1926" y="0"/>
                  </a:lnTo>
                  <a:lnTo>
                    <a:pt x="2059" y="158"/>
                  </a:lnTo>
                  <a:lnTo>
                    <a:pt x="0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AA5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8" name="path"/>
            <p:cNvSpPr/>
            <p:nvPr/>
          </p:nvSpPr>
          <p:spPr>
            <a:xfrm>
              <a:off x="1418843" y="0"/>
              <a:ext cx="7199376" cy="100583"/>
            </a:xfrm>
            <a:custGeom>
              <a:avLst/>
              <a:gdLst/>
              <a:ahLst/>
              <a:cxnLst/>
              <a:rect l="0" t="0" r="0" b="0"/>
              <a:pathLst>
                <a:path w="11337" h="158">
                  <a:moveTo>
                    <a:pt x="0" y="0"/>
                  </a:moveTo>
                  <a:lnTo>
                    <a:pt x="11337" y="0"/>
                  </a:lnTo>
                  <a:lnTo>
                    <a:pt x="11337" y="158"/>
                  </a:lnTo>
                  <a:lnTo>
                    <a:pt x="331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76A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rect"/>
          <p:cNvSpPr/>
          <p:nvPr/>
        </p:nvSpPr>
        <p:spPr>
          <a:xfrm>
            <a:off x="580644" y="646176"/>
            <a:ext cx="3950208" cy="170688"/>
          </a:xfrm>
          <a:prstGeom prst="rect">
            <a:avLst/>
          </a:prstGeom>
          <a:solidFill>
            <a:srgbClr val="E5AA5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7911" y="65532"/>
            <a:ext cx="274320" cy="274319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830811" y="6515100"/>
            <a:ext cx="272795" cy="27279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876249" y="1756917"/>
            <a:ext cx="9445803" cy="4864671"/>
            <a:chOff x="0" y="0"/>
            <a:chExt cx="9445803" cy="4864671"/>
          </a:xfrm>
        </p:grpSpPr>
        <p:sp>
          <p:nvSpPr>
            <p:cNvPr id="36" name="path"/>
            <p:cNvSpPr/>
            <p:nvPr/>
          </p:nvSpPr>
          <p:spPr>
            <a:xfrm>
              <a:off x="0" y="0"/>
              <a:ext cx="9445803" cy="1128395"/>
            </a:xfrm>
            <a:custGeom>
              <a:avLst/>
              <a:gdLst/>
              <a:ahLst/>
              <a:cxnLst/>
              <a:rect l="0" t="0" r="0" b="0"/>
              <a:pathLst>
                <a:path w="14875" h="1777">
                  <a:moveTo>
                    <a:pt x="0" y="1031"/>
                  </a:moveTo>
                  <a:lnTo>
                    <a:pt x="3399" y="1031"/>
                  </a:lnTo>
                  <a:lnTo>
                    <a:pt x="3399" y="0"/>
                  </a:lnTo>
                  <a:lnTo>
                    <a:pt x="0" y="0"/>
                  </a:lnTo>
                  <a:lnTo>
                    <a:pt x="0" y="1031"/>
                  </a:lnTo>
                  <a:close/>
                </a:path>
                <a:path w="14875" h="1777">
                  <a:moveTo>
                    <a:pt x="3399" y="1031"/>
                  </a:moveTo>
                  <a:lnTo>
                    <a:pt x="6976" y="1031"/>
                  </a:lnTo>
                  <a:lnTo>
                    <a:pt x="6976" y="0"/>
                  </a:lnTo>
                  <a:lnTo>
                    <a:pt x="3399" y="0"/>
                  </a:lnTo>
                  <a:lnTo>
                    <a:pt x="3399" y="1031"/>
                  </a:lnTo>
                  <a:close/>
                </a:path>
                <a:path w="14875" h="1777">
                  <a:moveTo>
                    <a:pt x="6976" y="1031"/>
                  </a:moveTo>
                  <a:lnTo>
                    <a:pt x="8234" y="1031"/>
                  </a:lnTo>
                  <a:lnTo>
                    <a:pt x="8234" y="0"/>
                  </a:lnTo>
                  <a:lnTo>
                    <a:pt x="6976" y="0"/>
                  </a:lnTo>
                  <a:lnTo>
                    <a:pt x="6976" y="1031"/>
                  </a:lnTo>
                  <a:close/>
                </a:path>
                <a:path w="14875" h="1777">
                  <a:moveTo>
                    <a:pt x="8234" y="1031"/>
                  </a:moveTo>
                  <a:lnTo>
                    <a:pt x="11465" y="1031"/>
                  </a:lnTo>
                  <a:lnTo>
                    <a:pt x="11465" y="0"/>
                  </a:lnTo>
                  <a:lnTo>
                    <a:pt x="8234" y="0"/>
                  </a:lnTo>
                  <a:lnTo>
                    <a:pt x="8234" y="1031"/>
                  </a:lnTo>
                  <a:close/>
                </a:path>
                <a:path w="14875" h="1777">
                  <a:moveTo>
                    <a:pt x="11464" y="1031"/>
                  </a:moveTo>
                  <a:lnTo>
                    <a:pt x="14875" y="1031"/>
                  </a:lnTo>
                  <a:lnTo>
                    <a:pt x="14875" y="0"/>
                  </a:lnTo>
                  <a:lnTo>
                    <a:pt x="11464" y="0"/>
                  </a:lnTo>
                  <a:lnTo>
                    <a:pt x="11464" y="1031"/>
                  </a:lnTo>
                  <a:close/>
                </a:path>
                <a:path w="14875" h="1777">
                  <a:moveTo>
                    <a:pt x="0" y="1777"/>
                  </a:moveTo>
                  <a:lnTo>
                    <a:pt x="3399" y="1777"/>
                  </a:lnTo>
                  <a:lnTo>
                    <a:pt x="3399" y="1031"/>
                  </a:lnTo>
                  <a:lnTo>
                    <a:pt x="0" y="1031"/>
                  </a:lnTo>
                  <a:lnTo>
                    <a:pt x="0" y="1777"/>
                  </a:lnTo>
                  <a:close/>
                </a:path>
              </a:pathLst>
            </a:custGeom>
            <a:solidFill>
              <a:srgbClr val="61BDC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8" name="path"/>
            <p:cNvSpPr/>
            <p:nvPr/>
          </p:nvSpPr>
          <p:spPr>
            <a:xfrm>
              <a:off x="2158796" y="655192"/>
              <a:ext cx="7287006" cy="473202"/>
            </a:xfrm>
            <a:custGeom>
              <a:avLst/>
              <a:gdLst/>
              <a:ahLst/>
              <a:cxnLst/>
              <a:rect l="0" t="0" r="0" b="0"/>
              <a:pathLst>
                <a:path w="11475" h="745">
                  <a:moveTo>
                    <a:pt x="0" y="745"/>
                  </a:moveTo>
                  <a:lnTo>
                    <a:pt x="3576" y="745"/>
                  </a:lnTo>
                  <a:lnTo>
                    <a:pt x="3576" y="0"/>
                  </a:lnTo>
                  <a:lnTo>
                    <a:pt x="0" y="0"/>
                  </a:lnTo>
                  <a:lnTo>
                    <a:pt x="0" y="745"/>
                  </a:lnTo>
                  <a:close/>
                </a:path>
                <a:path w="11475" h="745">
                  <a:moveTo>
                    <a:pt x="3576" y="745"/>
                  </a:moveTo>
                  <a:lnTo>
                    <a:pt x="4835" y="745"/>
                  </a:lnTo>
                  <a:lnTo>
                    <a:pt x="4835" y="0"/>
                  </a:lnTo>
                  <a:lnTo>
                    <a:pt x="3576" y="0"/>
                  </a:lnTo>
                  <a:lnTo>
                    <a:pt x="3576" y="745"/>
                  </a:lnTo>
                  <a:close/>
                </a:path>
                <a:path w="11475" h="745">
                  <a:moveTo>
                    <a:pt x="4835" y="372"/>
                  </a:moveTo>
                  <a:lnTo>
                    <a:pt x="8065" y="372"/>
                  </a:lnTo>
                  <a:lnTo>
                    <a:pt x="8065" y="0"/>
                  </a:lnTo>
                  <a:lnTo>
                    <a:pt x="4835" y="0"/>
                  </a:lnTo>
                  <a:lnTo>
                    <a:pt x="4835" y="372"/>
                  </a:lnTo>
                  <a:close/>
                </a:path>
                <a:path w="11475" h="745">
                  <a:moveTo>
                    <a:pt x="8065" y="372"/>
                  </a:moveTo>
                  <a:lnTo>
                    <a:pt x="11475" y="372"/>
                  </a:lnTo>
                  <a:lnTo>
                    <a:pt x="11475" y="0"/>
                  </a:lnTo>
                  <a:lnTo>
                    <a:pt x="8065" y="0"/>
                  </a:lnTo>
                  <a:lnTo>
                    <a:pt x="8065" y="372"/>
                  </a:lnTo>
                  <a:close/>
                </a:path>
              </a:pathLst>
            </a:custGeom>
            <a:solidFill>
              <a:srgbClr val="D2E8E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0" name="path"/>
            <p:cNvSpPr/>
            <p:nvPr/>
          </p:nvSpPr>
          <p:spPr>
            <a:xfrm>
              <a:off x="5229149" y="891794"/>
              <a:ext cx="4216653" cy="236601"/>
            </a:xfrm>
            <a:custGeom>
              <a:avLst/>
              <a:gdLst/>
              <a:ahLst/>
              <a:cxnLst/>
              <a:rect l="0" t="0" r="0" b="0"/>
              <a:pathLst>
                <a:path w="6640" h="372">
                  <a:moveTo>
                    <a:pt x="0" y="372"/>
                  </a:moveTo>
                  <a:lnTo>
                    <a:pt x="3230" y="372"/>
                  </a:lnTo>
                  <a:lnTo>
                    <a:pt x="3230" y="0"/>
                  </a:lnTo>
                  <a:lnTo>
                    <a:pt x="0" y="0"/>
                  </a:lnTo>
                  <a:lnTo>
                    <a:pt x="0" y="372"/>
                  </a:lnTo>
                  <a:close/>
                </a:path>
                <a:path w="6640" h="372">
                  <a:moveTo>
                    <a:pt x="3229" y="372"/>
                  </a:moveTo>
                  <a:lnTo>
                    <a:pt x="6640" y="372"/>
                  </a:lnTo>
                  <a:lnTo>
                    <a:pt x="6640" y="0"/>
                  </a:lnTo>
                  <a:lnTo>
                    <a:pt x="3229" y="0"/>
                  </a:lnTo>
                  <a:lnTo>
                    <a:pt x="3229" y="372"/>
                  </a:lnTo>
                  <a:close/>
                </a:path>
              </a:pathLst>
            </a:custGeom>
            <a:solidFill>
              <a:srgbClr val="EAF4F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2" name="path"/>
            <p:cNvSpPr/>
            <p:nvPr/>
          </p:nvSpPr>
          <p:spPr>
            <a:xfrm>
              <a:off x="0" y="1128395"/>
              <a:ext cx="2158745" cy="473202"/>
            </a:xfrm>
            <a:custGeom>
              <a:avLst/>
              <a:gdLst/>
              <a:ahLst/>
              <a:cxnLst/>
              <a:rect l="0" t="0" r="0" b="0"/>
              <a:pathLst>
                <a:path w="3399" h="745">
                  <a:moveTo>
                    <a:pt x="0" y="745"/>
                  </a:moveTo>
                  <a:lnTo>
                    <a:pt x="3399" y="745"/>
                  </a:lnTo>
                  <a:lnTo>
                    <a:pt x="3399" y="0"/>
                  </a:lnTo>
                  <a:lnTo>
                    <a:pt x="0" y="0"/>
                  </a:lnTo>
                  <a:lnTo>
                    <a:pt x="0" y="745"/>
                  </a:lnTo>
                  <a:close/>
                </a:path>
              </a:pathLst>
            </a:custGeom>
            <a:solidFill>
              <a:srgbClr val="61BDC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4" name="path"/>
            <p:cNvSpPr/>
            <p:nvPr/>
          </p:nvSpPr>
          <p:spPr>
            <a:xfrm>
              <a:off x="2158796" y="1128395"/>
              <a:ext cx="7287006" cy="473202"/>
            </a:xfrm>
            <a:custGeom>
              <a:avLst/>
              <a:gdLst/>
              <a:ahLst/>
              <a:cxnLst/>
              <a:rect l="0" t="0" r="0" b="0"/>
              <a:pathLst>
                <a:path w="11475" h="745">
                  <a:moveTo>
                    <a:pt x="0" y="745"/>
                  </a:moveTo>
                  <a:lnTo>
                    <a:pt x="3576" y="745"/>
                  </a:lnTo>
                  <a:lnTo>
                    <a:pt x="3576" y="0"/>
                  </a:lnTo>
                  <a:lnTo>
                    <a:pt x="0" y="0"/>
                  </a:lnTo>
                  <a:lnTo>
                    <a:pt x="0" y="745"/>
                  </a:lnTo>
                  <a:close/>
                </a:path>
                <a:path w="11475" h="745">
                  <a:moveTo>
                    <a:pt x="3576" y="372"/>
                  </a:moveTo>
                  <a:lnTo>
                    <a:pt x="4835" y="372"/>
                  </a:lnTo>
                  <a:lnTo>
                    <a:pt x="4835" y="0"/>
                  </a:lnTo>
                  <a:lnTo>
                    <a:pt x="3576" y="0"/>
                  </a:lnTo>
                  <a:lnTo>
                    <a:pt x="3576" y="372"/>
                  </a:lnTo>
                  <a:close/>
                </a:path>
                <a:path w="11475" h="745">
                  <a:moveTo>
                    <a:pt x="4835" y="372"/>
                  </a:moveTo>
                  <a:lnTo>
                    <a:pt x="8065" y="372"/>
                  </a:lnTo>
                  <a:lnTo>
                    <a:pt x="8065" y="0"/>
                  </a:lnTo>
                  <a:lnTo>
                    <a:pt x="4835" y="0"/>
                  </a:lnTo>
                  <a:lnTo>
                    <a:pt x="4835" y="372"/>
                  </a:lnTo>
                  <a:close/>
                </a:path>
                <a:path w="11475" h="745">
                  <a:moveTo>
                    <a:pt x="8065" y="372"/>
                  </a:moveTo>
                  <a:lnTo>
                    <a:pt x="11475" y="372"/>
                  </a:lnTo>
                  <a:lnTo>
                    <a:pt x="11475" y="0"/>
                  </a:lnTo>
                  <a:lnTo>
                    <a:pt x="8065" y="0"/>
                  </a:lnTo>
                  <a:lnTo>
                    <a:pt x="8065" y="372"/>
                  </a:lnTo>
                  <a:close/>
                </a:path>
              </a:pathLst>
            </a:custGeom>
            <a:solidFill>
              <a:srgbClr val="D2E8E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6" name="path"/>
            <p:cNvSpPr/>
            <p:nvPr/>
          </p:nvSpPr>
          <p:spPr>
            <a:xfrm>
              <a:off x="4429810" y="1364996"/>
              <a:ext cx="5015992" cy="236601"/>
            </a:xfrm>
            <a:custGeom>
              <a:avLst/>
              <a:gdLst/>
              <a:ahLst/>
              <a:cxnLst/>
              <a:rect l="0" t="0" r="0" b="0"/>
              <a:pathLst>
                <a:path w="7899" h="372">
                  <a:moveTo>
                    <a:pt x="0" y="372"/>
                  </a:moveTo>
                  <a:lnTo>
                    <a:pt x="1258" y="372"/>
                  </a:lnTo>
                  <a:lnTo>
                    <a:pt x="1258" y="0"/>
                  </a:lnTo>
                  <a:lnTo>
                    <a:pt x="0" y="0"/>
                  </a:lnTo>
                  <a:lnTo>
                    <a:pt x="0" y="372"/>
                  </a:lnTo>
                  <a:close/>
                </a:path>
                <a:path w="7899" h="372">
                  <a:moveTo>
                    <a:pt x="1258" y="372"/>
                  </a:moveTo>
                  <a:lnTo>
                    <a:pt x="4489" y="372"/>
                  </a:lnTo>
                  <a:lnTo>
                    <a:pt x="4489" y="0"/>
                  </a:lnTo>
                  <a:lnTo>
                    <a:pt x="1258" y="0"/>
                  </a:lnTo>
                  <a:lnTo>
                    <a:pt x="1258" y="372"/>
                  </a:lnTo>
                  <a:close/>
                </a:path>
                <a:path w="7899" h="372">
                  <a:moveTo>
                    <a:pt x="4488" y="372"/>
                  </a:moveTo>
                  <a:lnTo>
                    <a:pt x="7899" y="372"/>
                  </a:lnTo>
                  <a:lnTo>
                    <a:pt x="7899" y="0"/>
                  </a:lnTo>
                  <a:lnTo>
                    <a:pt x="4488" y="0"/>
                  </a:lnTo>
                  <a:lnTo>
                    <a:pt x="4488" y="372"/>
                  </a:lnTo>
                  <a:close/>
                </a:path>
              </a:pathLst>
            </a:custGeom>
            <a:solidFill>
              <a:srgbClr val="EAF4F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8" name="path"/>
            <p:cNvSpPr/>
            <p:nvPr/>
          </p:nvSpPr>
          <p:spPr>
            <a:xfrm>
              <a:off x="0" y="1601597"/>
              <a:ext cx="2158745" cy="946276"/>
            </a:xfrm>
            <a:custGeom>
              <a:avLst/>
              <a:gdLst/>
              <a:ahLst/>
              <a:cxnLst/>
              <a:rect l="0" t="0" r="0" b="0"/>
              <a:pathLst>
                <a:path w="3399" h="1490">
                  <a:moveTo>
                    <a:pt x="0" y="1490"/>
                  </a:moveTo>
                  <a:lnTo>
                    <a:pt x="3399" y="1490"/>
                  </a:lnTo>
                  <a:lnTo>
                    <a:pt x="3399" y="0"/>
                  </a:lnTo>
                  <a:lnTo>
                    <a:pt x="0" y="0"/>
                  </a:lnTo>
                  <a:lnTo>
                    <a:pt x="0" y="1490"/>
                  </a:lnTo>
                  <a:close/>
                </a:path>
              </a:pathLst>
            </a:custGeom>
            <a:solidFill>
              <a:srgbClr val="61BDC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0" name="path"/>
            <p:cNvSpPr/>
            <p:nvPr/>
          </p:nvSpPr>
          <p:spPr>
            <a:xfrm>
              <a:off x="2158796" y="1601470"/>
              <a:ext cx="7287006" cy="946404"/>
            </a:xfrm>
            <a:custGeom>
              <a:avLst/>
              <a:gdLst/>
              <a:ahLst/>
              <a:cxnLst/>
              <a:rect l="0" t="0" r="0" b="0"/>
              <a:pathLst>
                <a:path w="11475" h="1490">
                  <a:moveTo>
                    <a:pt x="0" y="1490"/>
                  </a:moveTo>
                  <a:lnTo>
                    <a:pt x="3576" y="1490"/>
                  </a:lnTo>
                  <a:lnTo>
                    <a:pt x="3576" y="0"/>
                  </a:lnTo>
                  <a:lnTo>
                    <a:pt x="0" y="0"/>
                  </a:lnTo>
                  <a:lnTo>
                    <a:pt x="0" y="1490"/>
                  </a:lnTo>
                  <a:close/>
                </a:path>
                <a:path w="11475" h="1490">
                  <a:moveTo>
                    <a:pt x="3576" y="745"/>
                  </a:moveTo>
                  <a:lnTo>
                    <a:pt x="4835" y="745"/>
                  </a:lnTo>
                  <a:lnTo>
                    <a:pt x="4835" y="0"/>
                  </a:lnTo>
                  <a:lnTo>
                    <a:pt x="3576" y="0"/>
                  </a:lnTo>
                  <a:lnTo>
                    <a:pt x="3576" y="745"/>
                  </a:lnTo>
                  <a:close/>
                </a:path>
                <a:path w="11475" h="1490">
                  <a:moveTo>
                    <a:pt x="4835" y="372"/>
                  </a:moveTo>
                  <a:lnTo>
                    <a:pt x="8065" y="372"/>
                  </a:lnTo>
                  <a:lnTo>
                    <a:pt x="8065" y="0"/>
                  </a:lnTo>
                  <a:lnTo>
                    <a:pt x="4835" y="0"/>
                  </a:lnTo>
                  <a:lnTo>
                    <a:pt x="4835" y="372"/>
                  </a:lnTo>
                  <a:close/>
                </a:path>
                <a:path w="11475" h="1490">
                  <a:moveTo>
                    <a:pt x="8065" y="372"/>
                  </a:moveTo>
                  <a:lnTo>
                    <a:pt x="11475" y="372"/>
                  </a:lnTo>
                  <a:lnTo>
                    <a:pt x="11475" y="0"/>
                  </a:lnTo>
                  <a:lnTo>
                    <a:pt x="8065" y="0"/>
                  </a:lnTo>
                  <a:lnTo>
                    <a:pt x="8065" y="372"/>
                  </a:lnTo>
                  <a:close/>
                </a:path>
              </a:pathLst>
            </a:custGeom>
            <a:solidFill>
              <a:srgbClr val="D2E8E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2" name="path"/>
            <p:cNvSpPr/>
            <p:nvPr/>
          </p:nvSpPr>
          <p:spPr>
            <a:xfrm>
              <a:off x="5229149" y="1838071"/>
              <a:ext cx="4216653" cy="236600"/>
            </a:xfrm>
            <a:custGeom>
              <a:avLst/>
              <a:gdLst/>
              <a:ahLst/>
              <a:cxnLst/>
              <a:rect l="0" t="0" r="0" b="0"/>
              <a:pathLst>
                <a:path w="6640" h="372">
                  <a:moveTo>
                    <a:pt x="0" y="372"/>
                  </a:moveTo>
                  <a:lnTo>
                    <a:pt x="3230" y="372"/>
                  </a:lnTo>
                  <a:lnTo>
                    <a:pt x="3230" y="0"/>
                  </a:lnTo>
                  <a:lnTo>
                    <a:pt x="0" y="0"/>
                  </a:lnTo>
                  <a:lnTo>
                    <a:pt x="0" y="372"/>
                  </a:lnTo>
                  <a:close/>
                </a:path>
                <a:path w="6640" h="372">
                  <a:moveTo>
                    <a:pt x="3229" y="372"/>
                  </a:moveTo>
                  <a:lnTo>
                    <a:pt x="6640" y="372"/>
                  </a:lnTo>
                  <a:lnTo>
                    <a:pt x="6640" y="0"/>
                  </a:lnTo>
                  <a:lnTo>
                    <a:pt x="3229" y="0"/>
                  </a:lnTo>
                  <a:lnTo>
                    <a:pt x="3229" y="372"/>
                  </a:lnTo>
                  <a:close/>
                </a:path>
              </a:pathLst>
            </a:custGeom>
            <a:solidFill>
              <a:srgbClr val="EAF4F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4" name="path"/>
            <p:cNvSpPr/>
            <p:nvPr/>
          </p:nvSpPr>
          <p:spPr>
            <a:xfrm>
              <a:off x="4429810" y="2074671"/>
              <a:ext cx="5015992" cy="473202"/>
            </a:xfrm>
            <a:custGeom>
              <a:avLst/>
              <a:gdLst/>
              <a:ahLst/>
              <a:cxnLst/>
              <a:rect l="0" t="0" r="0" b="0"/>
              <a:pathLst>
                <a:path w="7899" h="745">
                  <a:moveTo>
                    <a:pt x="0" y="745"/>
                  </a:moveTo>
                  <a:lnTo>
                    <a:pt x="1258" y="745"/>
                  </a:lnTo>
                  <a:lnTo>
                    <a:pt x="1258" y="0"/>
                  </a:lnTo>
                  <a:lnTo>
                    <a:pt x="0" y="0"/>
                  </a:lnTo>
                  <a:lnTo>
                    <a:pt x="0" y="745"/>
                  </a:lnTo>
                  <a:close/>
                </a:path>
                <a:path w="7899" h="745">
                  <a:moveTo>
                    <a:pt x="1258" y="372"/>
                  </a:moveTo>
                  <a:lnTo>
                    <a:pt x="4489" y="372"/>
                  </a:lnTo>
                  <a:lnTo>
                    <a:pt x="4489" y="0"/>
                  </a:lnTo>
                  <a:lnTo>
                    <a:pt x="1258" y="0"/>
                  </a:lnTo>
                  <a:lnTo>
                    <a:pt x="1258" y="372"/>
                  </a:lnTo>
                  <a:close/>
                </a:path>
                <a:path w="7899" h="745">
                  <a:moveTo>
                    <a:pt x="4488" y="372"/>
                  </a:moveTo>
                  <a:lnTo>
                    <a:pt x="7899" y="372"/>
                  </a:lnTo>
                  <a:lnTo>
                    <a:pt x="7899" y="0"/>
                  </a:lnTo>
                  <a:lnTo>
                    <a:pt x="4488" y="0"/>
                  </a:lnTo>
                  <a:lnTo>
                    <a:pt x="4488" y="372"/>
                  </a:lnTo>
                  <a:close/>
                </a:path>
              </a:pathLst>
            </a:custGeom>
            <a:solidFill>
              <a:srgbClr val="D2E8E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6" name="path"/>
            <p:cNvSpPr/>
            <p:nvPr/>
          </p:nvSpPr>
          <p:spPr>
            <a:xfrm>
              <a:off x="5229149" y="2311273"/>
              <a:ext cx="4216653" cy="236601"/>
            </a:xfrm>
            <a:custGeom>
              <a:avLst/>
              <a:gdLst/>
              <a:ahLst/>
              <a:cxnLst/>
              <a:rect l="0" t="0" r="0" b="0"/>
              <a:pathLst>
                <a:path w="6640" h="372">
                  <a:moveTo>
                    <a:pt x="0" y="372"/>
                  </a:moveTo>
                  <a:lnTo>
                    <a:pt x="3230" y="372"/>
                  </a:lnTo>
                  <a:lnTo>
                    <a:pt x="3230" y="0"/>
                  </a:lnTo>
                  <a:lnTo>
                    <a:pt x="0" y="0"/>
                  </a:lnTo>
                  <a:lnTo>
                    <a:pt x="0" y="372"/>
                  </a:lnTo>
                  <a:close/>
                </a:path>
                <a:path w="6640" h="372">
                  <a:moveTo>
                    <a:pt x="3229" y="372"/>
                  </a:moveTo>
                  <a:lnTo>
                    <a:pt x="6640" y="372"/>
                  </a:lnTo>
                  <a:lnTo>
                    <a:pt x="6640" y="0"/>
                  </a:lnTo>
                  <a:lnTo>
                    <a:pt x="3229" y="0"/>
                  </a:lnTo>
                  <a:lnTo>
                    <a:pt x="3229" y="372"/>
                  </a:lnTo>
                  <a:close/>
                </a:path>
              </a:pathLst>
            </a:custGeom>
            <a:solidFill>
              <a:srgbClr val="EAF4F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58" name="path"/>
            <p:cNvSpPr/>
            <p:nvPr/>
          </p:nvSpPr>
          <p:spPr>
            <a:xfrm>
              <a:off x="0" y="2548001"/>
              <a:ext cx="2158745" cy="946277"/>
            </a:xfrm>
            <a:custGeom>
              <a:avLst/>
              <a:gdLst/>
              <a:ahLst/>
              <a:cxnLst/>
              <a:rect l="0" t="0" r="0" b="0"/>
              <a:pathLst>
                <a:path w="3399" h="1490">
                  <a:moveTo>
                    <a:pt x="0" y="1490"/>
                  </a:moveTo>
                  <a:lnTo>
                    <a:pt x="3399" y="1490"/>
                  </a:lnTo>
                  <a:lnTo>
                    <a:pt x="3399" y="0"/>
                  </a:lnTo>
                  <a:lnTo>
                    <a:pt x="0" y="0"/>
                  </a:lnTo>
                  <a:lnTo>
                    <a:pt x="0" y="1490"/>
                  </a:lnTo>
                  <a:close/>
                </a:path>
              </a:pathLst>
            </a:custGeom>
            <a:solidFill>
              <a:srgbClr val="61BDC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0" name="path"/>
            <p:cNvSpPr/>
            <p:nvPr/>
          </p:nvSpPr>
          <p:spPr>
            <a:xfrm>
              <a:off x="2158796" y="2547873"/>
              <a:ext cx="7287006" cy="946404"/>
            </a:xfrm>
            <a:custGeom>
              <a:avLst/>
              <a:gdLst/>
              <a:ahLst/>
              <a:cxnLst/>
              <a:rect l="0" t="0" r="0" b="0"/>
              <a:pathLst>
                <a:path w="11475" h="1490">
                  <a:moveTo>
                    <a:pt x="0" y="1490"/>
                  </a:moveTo>
                  <a:lnTo>
                    <a:pt x="3576" y="1490"/>
                  </a:lnTo>
                  <a:lnTo>
                    <a:pt x="3576" y="0"/>
                  </a:lnTo>
                  <a:lnTo>
                    <a:pt x="0" y="0"/>
                  </a:lnTo>
                  <a:lnTo>
                    <a:pt x="0" y="1490"/>
                  </a:lnTo>
                  <a:close/>
                </a:path>
                <a:path w="11475" h="1490">
                  <a:moveTo>
                    <a:pt x="3576" y="745"/>
                  </a:moveTo>
                  <a:lnTo>
                    <a:pt x="4835" y="745"/>
                  </a:lnTo>
                  <a:lnTo>
                    <a:pt x="4835" y="0"/>
                  </a:lnTo>
                  <a:lnTo>
                    <a:pt x="3576" y="0"/>
                  </a:lnTo>
                  <a:lnTo>
                    <a:pt x="3576" y="745"/>
                  </a:lnTo>
                  <a:close/>
                </a:path>
                <a:path w="11475" h="1490">
                  <a:moveTo>
                    <a:pt x="4835" y="372"/>
                  </a:moveTo>
                  <a:lnTo>
                    <a:pt x="8065" y="372"/>
                  </a:lnTo>
                  <a:lnTo>
                    <a:pt x="8065" y="0"/>
                  </a:lnTo>
                  <a:lnTo>
                    <a:pt x="4835" y="0"/>
                  </a:lnTo>
                  <a:lnTo>
                    <a:pt x="4835" y="372"/>
                  </a:lnTo>
                  <a:close/>
                </a:path>
                <a:path w="11475" h="1490">
                  <a:moveTo>
                    <a:pt x="8065" y="372"/>
                  </a:moveTo>
                  <a:lnTo>
                    <a:pt x="11475" y="372"/>
                  </a:lnTo>
                  <a:lnTo>
                    <a:pt x="11475" y="0"/>
                  </a:lnTo>
                  <a:lnTo>
                    <a:pt x="8065" y="0"/>
                  </a:lnTo>
                  <a:lnTo>
                    <a:pt x="8065" y="372"/>
                  </a:lnTo>
                  <a:close/>
                </a:path>
              </a:pathLst>
            </a:custGeom>
            <a:solidFill>
              <a:srgbClr val="D2E8E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2" name="path"/>
            <p:cNvSpPr/>
            <p:nvPr/>
          </p:nvSpPr>
          <p:spPr>
            <a:xfrm>
              <a:off x="5229149" y="2784475"/>
              <a:ext cx="4216653" cy="236601"/>
            </a:xfrm>
            <a:custGeom>
              <a:avLst/>
              <a:gdLst/>
              <a:ahLst/>
              <a:cxnLst/>
              <a:rect l="0" t="0" r="0" b="0"/>
              <a:pathLst>
                <a:path w="6640" h="372">
                  <a:moveTo>
                    <a:pt x="0" y="372"/>
                  </a:moveTo>
                  <a:lnTo>
                    <a:pt x="3230" y="372"/>
                  </a:lnTo>
                  <a:lnTo>
                    <a:pt x="3230" y="0"/>
                  </a:lnTo>
                  <a:lnTo>
                    <a:pt x="0" y="0"/>
                  </a:lnTo>
                  <a:lnTo>
                    <a:pt x="0" y="372"/>
                  </a:lnTo>
                  <a:close/>
                </a:path>
                <a:path w="6640" h="372">
                  <a:moveTo>
                    <a:pt x="3229" y="372"/>
                  </a:moveTo>
                  <a:lnTo>
                    <a:pt x="6640" y="372"/>
                  </a:lnTo>
                  <a:lnTo>
                    <a:pt x="6640" y="0"/>
                  </a:lnTo>
                  <a:lnTo>
                    <a:pt x="3229" y="0"/>
                  </a:lnTo>
                  <a:lnTo>
                    <a:pt x="3229" y="372"/>
                  </a:lnTo>
                  <a:close/>
                </a:path>
              </a:pathLst>
            </a:custGeom>
            <a:solidFill>
              <a:srgbClr val="EAF4F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4" name="path"/>
            <p:cNvSpPr/>
            <p:nvPr/>
          </p:nvSpPr>
          <p:spPr>
            <a:xfrm>
              <a:off x="4429810" y="3021075"/>
              <a:ext cx="5015992" cy="473202"/>
            </a:xfrm>
            <a:custGeom>
              <a:avLst/>
              <a:gdLst/>
              <a:ahLst/>
              <a:cxnLst/>
              <a:rect l="0" t="0" r="0" b="0"/>
              <a:pathLst>
                <a:path w="7899" h="745">
                  <a:moveTo>
                    <a:pt x="0" y="745"/>
                  </a:moveTo>
                  <a:lnTo>
                    <a:pt x="1258" y="745"/>
                  </a:lnTo>
                  <a:lnTo>
                    <a:pt x="1258" y="0"/>
                  </a:lnTo>
                  <a:lnTo>
                    <a:pt x="0" y="0"/>
                  </a:lnTo>
                  <a:lnTo>
                    <a:pt x="0" y="745"/>
                  </a:lnTo>
                  <a:close/>
                </a:path>
                <a:path w="7899" h="745">
                  <a:moveTo>
                    <a:pt x="1258" y="372"/>
                  </a:moveTo>
                  <a:lnTo>
                    <a:pt x="4489" y="372"/>
                  </a:lnTo>
                  <a:lnTo>
                    <a:pt x="4489" y="0"/>
                  </a:lnTo>
                  <a:lnTo>
                    <a:pt x="1258" y="0"/>
                  </a:lnTo>
                  <a:lnTo>
                    <a:pt x="1258" y="372"/>
                  </a:lnTo>
                  <a:close/>
                </a:path>
                <a:path w="7899" h="745">
                  <a:moveTo>
                    <a:pt x="4488" y="372"/>
                  </a:moveTo>
                  <a:lnTo>
                    <a:pt x="7899" y="372"/>
                  </a:lnTo>
                  <a:lnTo>
                    <a:pt x="7899" y="0"/>
                  </a:lnTo>
                  <a:lnTo>
                    <a:pt x="4488" y="0"/>
                  </a:lnTo>
                  <a:lnTo>
                    <a:pt x="4488" y="372"/>
                  </a:lnTo>
                  <a:close/>
                </a:path>
              </a:pathLst>
            </a:custGeom>
            <a:solidFill>
              <a:srgbClr val="D2E8E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6" name="path"/>
            <p:cNvSpPr/>
            <p:nvPr/>
          </p:nvSpPr>
          <p:spPr>
            <a:xfrm>
              <a:off x="5229149" y="3257677"/>
              <a:ext cx="4216653" cy="236600"/>
            </a:xfrm>
            <a:custGeom>
              <a:avLst/>
              <a:gdLst/>
              <a:ahLst/>
              <a:cxnLst/>
              <a:rect l="0" t="0" r="0" b="0"/>
              <a:pathLst>
                <a:path w="6640" h="372">
                  <a:moveTo>
                    <a:pt x="0" y="372"/>
                  </a:moveTo>
                  <a:lnTo>
                    <a:pt x="3230" y="372"/>
                  </a:lnTo>
                  <a:lnTo>
                    <a:pt x="3230" y="0"/>
                  </a:lnTo>
                  <a:lnTo>
                    <a:pt x="0" y="0"/>
                  </a:lnTo>
                  <a:lnTo>
                    <a:pt x="0" y="372"/>
                  </a:lnTo>
                  <a:close/>
                </a:path>
                <a:path w="6640" h="372">
                  <a:moveTo>
                    <a:pt x="3229" y="372"/>
                  </a:moveTo>
                  <a:lnTo>
                    <a:pt x="6640" y="372"/>
                  </a:lnTo>
                  <a:lnTo>
                    <a:pt x="6640" y="0"/>
                  </a:lnTo>
                  <a:lnTo>
                    <a:pt x="3229" y="0"/>
                  </a:lnTo>
                  <a:lnTo>
                    <a:pt x="3229" y="372"/>
                  </a:lnTo>
                  <a:close/>
                </a:path>
              </a:pathLst>
            </a:custGeom>
            <a:solidFill>
              <a:srgbClr val="EAF4F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68" name="path"/>
            <p:cNvSpPr/>
            <p:nvPr/>
          </p:nvSpPr>
          <p:spPr>
            <a:xfrm>
              <a:off x="0" y="3494214"/>
              <a:ext cx="2158745" cy="724153"/>
            </a:xfrm>
            <a:custGeom>
              <a:avLst/>
              <a:gdLst/>
              <a:ahLst/>
              <a:cxnLst/>
              <a:rect l="0" t="0" r="0" b="0"/>
              <a:pathLst>
                <a:path w="3399" h="1140">
                  <a:moveTo>
                    <a:pt x="0" y="1140"/>
                  </a:moveTo>
                  <a:lnTo>
                    <a:pt x="3399" y="1140"/>
                  </a:lnTo>
                  <a:lnTo>
                    <a:pt x="3399" y="0"/>
                  </a:lnTo>
                  <a:lnTo>
                    <a:pt x="0" y="0"/>
                  </a:lnTo>
                  <a:lnTo>
                    <a:pt x="0" y="1140"/>
                  </a:lnTo>
                  <a:close/>
                </a:path>
              </a:pathLst>
            </a:custGeom>
            <a:solidFill>
              <a:srgbClr val="61BDC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70" name="path"/>
            <p:cNvSpPr/>
            <p:nvPr/>
          </p:nvSpPr>
          <p:spPr>
            <a:xfrm>
              <a:off x="2158796" y="3494214"/>
              <a:ext cx="7287006" cy="724153"/>
            </a:xfrm>
            <a:custGeom>
              <a:avLst/>
              <a:gdLst/>
              <a:ahLst/>
              <a:cxnLst/>
              <a:rect l="0" t="0" r="0" b="0"/>
              <a:pathLst>
                <a:path w="11475" h="1140">
                  <a:moveTo>
                    <a:pt x="0" y="1140"/>
                  </a:moveTo>
                  <a:lnTo>
                    <a:pt x="3576" y="1140"/>
                  </a:lnTo>
                  <a:lnTo>
                    <a:pt x="3576" y="0"/>
                  </a:lnTo>
                  <a:lnTo>
                    <a:pt x="0" y="0"/>
                  </a:lnTo>
                  <a:lnTo>
                    <a:pt x="0" y="1140"/>
                  </a:lnTo>
                  <a:close/>
                </a:path>
                <a:path w="11475" h="1140">
                  <a:moveTo>
                    <a:pt x="3576" y="1140"/>
                  </a:moveTo>
                  <a:lnTo>
                    <a:pt x="4835" y="1140"/>
                  </a:lnTo>
                  <a:lnTo>
                    <a:pt x="4835" y="0"/>
                  </a:lnTo>
                  <a:lnTo>
                    <a:pt x="3576" y="0"/>
                  </a:lnTo>
                  <a:lnTo>
                    <a:pt x="3576" y="1140"/>
                  </a:lnTo>
                  <a:close/>
                </a:path>
                <a:path w="11475" h="1140">
                  <a:moveTo>
                    <a:pt x="4835" y="555"/>
                  </a:moveTo>
                  <a:lnTo>
                    <a:pt x="8065" y="555"/>
                  </a:lnTo>
                  <a:lnTo>
                    <a:pt x="8065" y="0"/>
                  </a:lnTo>
                  <a:lnTo>
                    <a:pt x="4835" y="0"/>
                  </a:lnTo>
                  <a:lnTo>
                    <a:pt x="4835" y="555"/>
                  </a:lnTo>
                  <a:close/>
                </a:path>
                <a:path w="11475" h="1140">
                  <a:moveTo>
                    <a:pt x="8065" y="555"/>
                  </a:moveTo>
                  <a:lnTo>
                    <a:pt x="11475" y="555"/>
                  </a:lnTo>
                  <a:lnTo>
                    <a:pt x="11475" y="0"/>
                  </a:lnTo>
                  <a:lnTo>
                    <a:pt x="8065" y="0"/>
                  </a:lnTo>
                  <a:lnTo>
                    <a:pt x="8065" y="555"/>
                  </a:lnTo>
                  <a:close/>
                </a:path>
              </a:pathLst>
            </a:custGeom>
            <a:solidFill>
              <a:srgbClr val="D2E8E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72" name="path"/>
            <p:cNvSpPr/>
            <p:nvPr/>
          </p:nvSpPr>
          <p:spPr>
            <a:xfrm>
              <a:off x="5229149" y="3847147"/>
              <a:ext cx="4216653" cy="371221"/>
            </a:xfrm>
            <a:custGeom>
              <a:avLst/>
              <a:gdLst/>
              <a:ahLst/>
              <a:cxnLst/>
              <a:rect l="0" t="0" r="0" b="0"/>
              <a:pathLst>
                <a:path w="6640" h="584">
                  <a:moveTo>
                    <a:pt x="0" y="584"/>
                  </a:moveTo>
                  <a:lnTo>
                    <a:pt x="3230" y="584"/>
                  </a:lnTo>
                  <a:lnTo>
                    <a:pt x="3230" y="0"/>
                  </a:lnTo>
                  <a:lnTo>
                    <a:pt x="0" y="0"/>
                  </a:lnTo>
                  <a:lnTo>
                    <a:pt x="0" y="584"/>
                  </a:lnTo>
                  <a:close/>
                </a:path>
                <a:path w="6640" h="584">
                  <a:moveTo>
                    <a:pt x="3229" y="584"/>
                  </a:moveTo>
                  <a:lnTo>
                    <a:pt x="6640" y="584"/>
                  </a:lnTo>
                  <a:lnTo>
                    <a:pt x="6640" y="0"/>
                  </a:lnTo>
                  <a:lnTo>
                    <a:pt x="3229" y="0"/>
                  </a:lnTo>
                  <a:lnTo>
                    <a:pt x="3229" y="584"/>
                  </a:lnTo>
                  <a:close/>
                </a:path>
              </a:pathLst>
            </a:custGeom>
            <a:solidFill>
              <a:srgbClr val="EAF4F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74" name="path"/>
            <p:cNvSpPr/>
            <p:nvPr/>
          </p:nvSpPr>
          <p:spPr>
            <a:xfrm>
              <a:off x="0" y="4218368"/>
              <a:ext cx="2158745" cy="646302"/>
            </a:xfrm>
            <a:custGeom>
              <a:avLst/>
              <a:gdLst/>
              <a:ahLst/>
              <a:cxnLst/>
              <a:rect l="0" t="0" r="0" b="0"/>
              <a:pathLst>
                <a:path w="3399" h="1017">
                  <a:moveTo>
                    <a:pt x="0" y="1017"/>
                  </a:moveTo>
                  <a:lnTo>
                    <a:pt x="3399" y="1017"/>
                  </a:lnTo>
                  <a:lnTo>
                    <a:pt x="3399" y="0"/>
                  </a:lnTo>
                  <a:lnTo>
                    <a:pt x="0" y="0"/>
                  </a:lnTo>
                  <a:lnTo>
                    <a:pt x="0" y="1017"/>
                  </a:lnTo>
                  <a:close/>
                </a:path>
              </a:pathLst>
            </a:custGeom>
            <a:solidFill>
              <a:srgbClr val="61BDC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76" name="path"/>
            <p:cNvSpPr/>
            <p:nvPr/>
          </p:nvSpPr>
          <p:spPr>
            <a:xfrm>
              <a:off x="2158796" y="4218368"/>
              <a:ext cx="7287006" cy="646302"/>
            </a:xfrm>
            <a:custGeom>
              <a:avLst/>
              <a:gdLst/>
              <a:ahLst/>
              <a:cxnLst/>
              <a:rect l="0" t="0" r="0" b="0"/>
              <a:pathLst>
                <a:path w="11475" h="1017">
                  <a:moveTo>
                    <a:pt x="0" y="1017"/>
                  </a:moveTo>
                  <a:lnTo>
                    <a:pt x="3576" y="1017"/>
                  </a:lnTo>
                  <a:lnTo>
                    <a:pt x="3576" y="0"/>
                  </a:lnTo>
                  <a:lnTo>
                    <a:pt x="0" y="0"/>
                  </a:lnTo>
                  <a:lnTo>
                    <a:pt x="0" y="1017"/>
                  </a:lnTo>
                  <a:close/>
                </a:path>
                <a:path w="11475" h="1017">
                  <a:moveTo>
                    <a:pt x="3576" y="1017"/>
                  </a:moveTo>
                  <a:lnTo>
                    <a:pt x="4835" y="1017"/>
                  </a:lnTo>
                  <a:lnTo>
                    <a:pt x="4835" y="0"/>
                  </a:lnTo>
                  <a:lnTo>
                    <a:pt x="3576" y="0"/>
                  </a:lnTo>
                  <a:lnTo>
                    <a:pt x="3576" y="1017"/>
                  </a:lnTo>
                  <a:close/>
                </a:path>
                <a:path w="11475" h="1017">
                  <a:moveTo>
                    <a:pt x="4835" y="1017"/>
                  </a:moveTo>
                  <a:lnTo>
                    <a:pt x="8065" y="1017"/>
                  </a:lnTo>
                  <a:lnTo>
                    <a:pt x="8065" y="0"/>
                  </a:lnTo>
                  <a:lnTo>
                    <a:pt x="4835" y="0"/>
                  </a:lnTo>
                  <a:lnTo>
                    <a:pt x="4835" y="1017"/>
                  </a:lnTo>
                  <a:close/>
                </a:path>
                <a:path w="11475" h="1017">
                  <a:moveTo>
                    <a:pt x="8065" y="1017"/>
                  </a:moveTo>
                  <a:lnTo>
                    <a:pt x="11475" y="1017"/>
                  </a:lnTo>
                  <a:lnTo>
                    <a:pt x="11475" y="0"/>
                  </a:lnTo>
                  <a:lnTo>
                    <a:pt x="8065" y="0"/>
                  </a:lnTo>
                  <a:lnTo>
                    <a:pt x="8065" y="1017"/>
                  </a:lnTo>
                  <a:close/>
                </a:path>
              </a:pathLst>
            </a:custGeom>
            <a:solidFill>
              <a:srgbClr val="D2E8E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78" name="table 78"/>
          <p:cNvGraphicFramePr>
            <a:graphicFrameLocks noGrp="1"/>
          </p:cNvGraphicFramePr>
          <p:nvPr/>
        </p:nvGraphicFramePr>
        <p:xfrm>
          <a:off x="787908" y="1610867"/>
          <a:ext cx="9540239" cy="5043796"/>
        </p:xfrm>
        <a:graphic>
          <a:graphicData uri="http://schemas.openxmlformats.org/drawingml/2006/table">
            <a:tbl>
              <a:tblPr/>
              <a:tblGrid>
                <a:gridCol w="2264410"/>
                <a:gridCol w="2216150"/>
                <a:gridCol w="805180"/>
                <a:gridCol w="2066289"/>
                <a:gridCol w="2188210"/>
              </a:tblGrid>
              <a:tr h="8013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1000" dirty="0"/>
                    </a:p>
                    <a:p>
                      <a:pPr marL="681355" algn="l" rtl="0" eaLnBrk="0">
                        <a:lnSpc>
                          <a:spcPts val="1815"/>
                        </a:lnSpc>
                        <a:spcBef>
                          <a:spcPts val="5"/>
                        </a:spcBef>
                      </a:pPr>
                      <a:r>
                        <a:rPr sz="15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部落设置参考</a:t>
                      </a:r>
                      <a:endParaRPr lang="en-US" altLang="en-US" sz="15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1000" dirty="0"/>
                    </a:p>
                    <a:p>
                      <a:pPr marL="586740" algn="l" rtl="0" eaLnBrk="0">
                        <a:lnSpc>
                          <a:spcPts val="1810"/>
                        </a:lnSpc>
                        <a:spcBef>
                          <a:spcPts val="5"/>
                        </a:spcBef>
                      </a:pPr>
                      <a:r>
                        <a:rPr sz="1500" b="1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任职组织/单位</a:t>
                      </a:r>
                      <a:endParaRPr lang="en-US" altLang="en-US" sz="15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1000" dirty="0"/>
                    </a:p>
                    <a:p>
                      <a:pPr marL="239395" algn="l" rtl="0" eaLnBrk="0">
                        <a:lnSpc>
                          <a:spcPts val="1815"/>
                        </a:lnSpc>
                        <a:spcBef>
                          <a:spcPts val="5"/>
                        </a:spcBef>
                      </a:pPr>
                      <a:r>
                        <a:rPr sz="1500" b="1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类别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1000" dirty="0"/>
                    </a:p>
                    <a:p>
                      <a:pPr marL="656590" algn="l" rtl="0" eaLnBrk="0">
                        <a:lnSpc>
                          <a:spcPts val="1820"/>
                        </a:lnSpc>
                        <a:spcBef>
                          <a:spcPts val="5"/>
                        </a:spcBef>
                      </a:pPr>
                      <a:r>
                        <a:rPr sz="15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任职岗位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1000" dirty="0"/>
                    </a:p>
                    <a:p>
                      <a:pPr marL="628650" algn="l" rtl="0" eaLnBrk="0">
                        <a:lnSpc>
                          <a:spcPts val="1820"/>
                        </a:lnSpc>
                        <a:spcBef>
                          <a:spcPts val="5"/>
                        </a:spcBef>
                      </a:pPr>
                      <a:r>
                        <a:rPr sz="1500" b="1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学时赋值N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22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800" dirty="0"/>
                    </a:p>
                    <a:p>
                      <a:pPr marL="368300" algn="l" rtl="0" eaLnBrk="0">
                        <a:lnSpc>
                          <a:spcPts val="1810"/>
                        </a:lnSpc>
                      </a:pPr>
                      <a:r>
                        <a:rPr sz="15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学院团委部落设置</a:t>
                      </a:r>
                      <a:endParaRPr lang="en-US" altLang="en-US" sz="15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800" dirty="0"/>
                    </a:p>
                    <a:p>
                      <a:pPr marL="725170" algn="l" rtl="0" eaLnBrk="0">
                        <a:lnSpc>
                          <a:spcPts val="1830"/>
                        </a:lnSpc>
                      </a:pPr>
                      <a:r>
                        <a:rPr sz="1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学生工作</a:t>
                      </a:r>
                      <a:endParaRPr lang="en-US" altLang="en-US" sz="15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55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lang="en-US" altLang="en-US" sz="100" dirty="0"/>
                    </a:p>
                    <a:p>
                      <a:pPr marL="336550" algn="l" rtl="0" eaLnBrk="0">
                        <a:lnSpc>
                          <a:spcPts val="835"/>
                        </a:lnSpc>
                      </a:pPr>
                      <a:r>
                        <a:rPr sz="15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—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100" dirty="0"/>
                    </a:p>
                    <a:p>
                      <a:pPr marL="527050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学生兼职团干部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1003935" algn="l" rtl="0" eaLnBrk="0">
                        <a:lnSpc>
                          <a:spcPct val="82000"/>
                        </a:lnSpc>
                      </a:pPr>
                      <a:r>
                        <a:rPr sz="15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220">
                <a:tc vMerge="1"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300" dirty="0"/>
                    </a:p>
                    <a:p>
                      <a:pPr marL="206375" algn="l" rtl="0" eaLnBrk="0">
                        <a:lnSpc>
                          <a:spcPct val="87000"/>
                        </a:lnSpc>
                      </a:pPr>
                      <a:r>
                        <a:rPr sz="1200" kern="0" spc="-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辅导员助理（非勤工岗位）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"/>
                        </a:lnSpc>
                      </a:pPr>
                      <a:endParaRPr lang="en-US" altLang="en-US" sz="100" dirty="0"/>
                    </a:p>
                    <a:p>
                      <a:pPr marL="1008380" algn="l" rtl="0" eaLnBrk="0">
                        <a:lnSpc>
                          <a:spcPct val="82000"/>
                        </a:lnSpc>
                      </a:pPr>
                      <a:r>
                        <a:rPr sz="1500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18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854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800" dirty="0"/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dirty="0"/>
                    </a:p>
                    <a:p>
                      <a:pPr marL="770890" algn="l" rtl="0" eaLnBrk="0">
                        <a:lnSpc>
                          <a:spcPts val="1810"/>
                        </a:lnSpc>
                      </a:pPr>
                      <a:r>
                        <a:rPr sz="1500" b="1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新增部落</a:t>
                      </a:r>
                      <a:endParaRPr lang="en-US" altLang="en-US" sz="15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</a:pPr>
                      <a:endParaRPr lang="en-US" altLang="en-US" sz="100" dirty="0"/>
                    </a:p>
                    <a:p>
                      <a:pPr marL="346710" indent="-33020" algn="l" rtl="0" eaLnBrk="0">
                        <a:lnSpc>
                          <a:spcPct val="93000"/>
                        </a:lnSpc>
                        <a:spcBef>
                          <a:spcPts val="0"/>
                        </a:spcBef>
                      </a:pPr>
                      <a:r>
                        <a:rPr sz="1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各级各类助理岗位</a:t>
                      </a:r>
                      <a:r>
                        <a:rPr sz="1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  </a:t>
                      </a:r>
                      <a:r>
                        <a:rPr sz="1500" kern="0" spc="-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（非勤工助学岗位）</a:t>
                      </a:r>
                      <a:endParaRPr lang="en-US" altLang="en-US" sz="15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8000"/>
                        </a:lnSpc>
                      </a:pPr>
                      <a:endParaRPr lang="en-US" altLang="en-US" sz="100" dirty="0"/>
                    </a:p>
                    <a:p>
                      <a:pPr marL="240030" algn="l" rtl="0" eaLnBrk="0">
                        <a:lnSpc>
                          <a:spcPct val="99000"/>
                        </a:lnSpc>
                      </a:pPr>
                      <a:r>
                        <a:rPr sz="1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校级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8000"/>
                        </a:lnSpc>
                      </a:pPr>
                      <a:endParaRPr lang="en-US" altLang="en-US" sz="100" dirty="0"/>
                    </a:p>
                    <a:p>
                      <a:pPr marL="665480" algn="l" rtl="0" eaLnBrk="0">
                        <a:lnSpc>
                          <a:spcPct val="99000"/>
                        </a:lnSpc>
                      </a:pPr>
                      <a:r>
                        <a:rPr sz="1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学生助理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200" dirty="0"/>
                    </a:p>
                    <a:p>
                      <a:pPr marL="1003935" algn="l" rtl="0" eaLnBrk="0">
                        <a:lnSpc>
                          <a:spcPct val="82000"/>
                        </a:lnSpc>
                      </a:pPr>
                      <a:r>
                        <a:rPr sz="15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854">
                <a:tc vMerge="1"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8000"/>
                        </a:lnSpc>
                      </a:pPr>
                      <a:endParaRPr lang="en-US" altLang="en-US" sz="100" dirty="0"/>
                    </a:p>
                    <a:p>
                      <a:pPr marL="252095" algn="l" rtl="0" eaLnBrk="0">
                        <a:lnSpc>
                          <a:spcPct val="99000"/>
                        </a:lnSpc>
                      </a:pPr>
                      <a:r>
                        <a:rPr sz="1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院级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8000"/>
                        </a:lnSpc>
                      </a:pPr>
                      <a:endParaRPr lang="en-US" altLang="en-US" sz="100" dirty="0"/>
                    </a:p>
                    <a:p>
                      <a:pPr marL="665480" algn="l" rtl="0" eaLnBrk="0">
                        <a:lnSpc>
                          <a:spcPct val="99000"/>
                        </a:lnSpc>
                      </a:pPr>
                      <a:r>
                        <a:rPr sz="1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学生助理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200" dirty="0"/>
                    </a:p>
                    <a:p>
                      <a:pPr marL="1008380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15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16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854">
                <a:tc rowSpan="4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dirty="0"/>
                    </a:p>
                    <a:p>
                      <a:pPr marL="880745" algn="l" rtl="0" eaLnBrk="0">
                        <a:lnSpc>
                          <a:spcPts val="1810"/>
                        </a:lnSpc>
                      </a:pPr>
                      <a:r>
                        <a:rPr sz="15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现有部落</a:t>
                      </a:r>
                      <a:endParaRPr lang="en-US" altLang="en-US" sz="15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dirty="0"/>
                    </a:p>
                    <a:p>
                      <a:pPr marL="328295" algn="l" rtl="0" eaLnBrk="0">
                        <a:lnSpc>
                          <a:spcPts val="1810"/>
                        </a:lnSpc>
                      </a:pPr>
                      <a:r>
                        <a:rPr sz="1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职能业务类学生组织</a:t>
                      </a:r>
                      <a:endParaRPr lang="en-US" altLang="en-US" sz="15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800" dirty="0"/>
                    </a:p>
                    <a:p>
                      <a:pPr marL="240030" algn="l" rtl="0" eaLnBrk="0">
                        <a:lnSpc>
                          <a:spcPts val="1815"/>
                        </a:lnSpc>
                        <a:spcBef>
                          <a:spcPts val="0"/>
                        </a:spcBef>
                      </a:pPr>
                      <a:r>
                        <a:rPr sz="1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校级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8000"/>
                        </a:lnSpc>
                      </a:pPr>
                      <a:endParaRPr lang="en-US" altLang="en-US" sz="100" dirty="0"/>
                    </a:p>
                    <a:p>
                      <a:pPr marL="565785" algn="l" rtl="0" eaLnBrk="0">
                        <a:lnSpc>
                          <a:spcPct val="99000"/>
                        </a:lnSpc>
                      </a:pPr>
                      <a:r>
                        <a:rPr sz="1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主要负责人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200" dirty="0"/>
                    </a:p>
                    <a:p>
                      <a:pPr marL="1003935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15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220">
                <a:tc vMerge="1"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3000"/>
                        </a:lnSpc>
                      </a:pPr>
                      <a:endParaRPr lang="en-US" altLang="en-US" sz="100" dirty="0"/>
                    </a:p>
                    <a:p>
                      <a:pPr marL="374650" algn="l" rtl="0" eaLnBrk="0">
                        <a:lnSpc>
                          <a:spcPct val="99000"/>
                        </a:lnSpc>
                      </a:pPr>
                      <a:r>
                        <a:rPr sz="1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内设部门负责人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200" dirty="0"/>
                    </a:p>
                    <a:p>
                      <a:pPr marL="1008380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15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16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220">
                <a:tc vMerge="1"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800" dirty="0"/>
                    </a:p>
                    <a:p>
                      <a:pPr marL="252095" algn="l" rtl="0" eaLnBrk="0">
                        <a:lnSpc>
                          <a:spcPts val="1825"/>
                        </a:lnSpc>
                        <a:spcBef>
                          <a:spcPts val="5"/>
                        </a:spcBef>
                      </a:pPr>
                      <a:r>
                        <a:rPr sz="1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院级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3000"/>
                        </a:lnSpc>
                      </a:pPr>
                      <a:endParaRPr lang="en-US" altLang="en-US" sz="100" dirty="0"/>
                    </a:p>
                    <a:p>
                      <a:pPr marL="565785" algn="l" rtl="0" eaLnBrk="0">
                        <a:lnSpc>
                          <a:spcPct val="99000"/>
                        </a:lnSpc>
                      </a:pPr>
                      <a:r>
                        <a:rPr sz="1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主要负责人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200" dirty="0"/>
                    </a:p>
                    <a:p>
                      <a:pPr marL="1008380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15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18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854">
                <a:tc vMerge="1"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8000"/>
                        </a:lnSpc>
                      </a:pPr>
                      <a:endParaRPr lang="en-US" altLang="en-US" sz="100" dirty="0"/>
                    </a:p>
                    <a:p>
                      <a:pPr marL="374650" algn="l" rtl="0" eaLnBrk="0">
                        <a:lnSpc>
                          <a:spcPct val="99000"/>
                        </a:lnSpc>
                      </a:pPr>
                      <a:r>
                        <a:rPr sz="1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内设部门负责人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en-US" altLang="en-US" sz="200" dirty="0"/>
                    </a:p>
                    <a:p>
                      <a:pPr marL="100838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5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14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854">
                <a:tc rowSpan="4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766445" algn="l" rtl="0" eaLnBrk="0">
                        <a:lnSpc>
                          <a:spcPts val="1810"/>
                        </a:lnSpc>
                      </a:pPr>
                      <a:r>
                        <a:rPr sz="15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现有部落</a:t>
                      </a:r>
                      <a:endParaRPr lang="en-US" altLang="en-US" sz="15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827405" algn="l" rtl="0" eaLnBrk="0">
                        <a:lnSpc>
                          <a:spcPts val="1810"/>
                        </a:lnSpc>
                      </a:pPr>
                      <a:r>
                        <a:rPr sz="1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学生会</a:t>
                      </a:r>
                      <a:endParaRPr lang="en-US" altLang="en-US" sz="15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800" dirty="0"/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dirty="0"/>
                    </a:p>
                    <a:p>
                      <a:pPr marL="240030" algn="l" rtl="0" eaLnBrk="0">
                        <a:lnSpc>
                          <a:spcPts val="1815"/>
                        </a:lnSpc>
                      </a:pPr>
                      <a:r>
                        <a:rPr sz="1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校级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8000"/>
                        </a:lnSpc>
                      </a:pPr>
                      <a:endParaRPr lang="en-US" altLang="en-US" sz="100" dirty="0"/>
                    </a:p>
                    <a:p>
                      <a:pPr marL="565785" algn="l" rtl="0" eaLnBrk="0">
                        <a:lnSpc>
                          <a:spcPct val="99000"/>
                        </a:lnSpc>
                      </a:pPr>
                      <a:r>
                        <a:rPr sz="1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主席团成员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200" dirty="0"/>
                    </a:p>
                    <a:p>
                      <a:pPr marL="1003935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15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220">
                <a:tc vMerge="1"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3000"/>
                        </a:lnSpc>
                      </a:pPr>
                      <a:endParaRPr lang="en-US" altLang="en-US" sz="100" dirty="0"/>
                    </a:p>
                    <a:p>
                      <a:pPr marL="374650" algn="l" rtl="0" eaLnBrk="0">
                        <a:lnSpc>
                          <a:spcPct val="99000"/>
                        </a:lnSpc>
                      </a:pPr>
                      <a:r>
                        <a:rPr sz="1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内设部门负责人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200" dirty="0"/>
                    </a:p>
                    <a:p>
                      <a:pPr marL="1008380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15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16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220">
                <a:tc vMerge="1"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800" dirty="0"/>
                    </a:p>
                    <a:p>
                      <a:pPr marL="252095" algn="l" rtl="0" eaLnBrk="0">
                        <a:lnSpc>
                          <a:spcPts val="1825"/>
                        </a:lnSpc>
                        <a:spcBef>
                          <a:spcPts val="5"/>
                        </a:spcBef>
                      </a:pPr>
                      <a:r>
                        <a:rPr sz="15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院级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3000"/>
                        </a:lnSpc>
                      </a:pPr>
                      <a:endParaRPr lang="en-US" altLang="en-US" sz="100" dirty="0"/>
                    </a:p>
                    <a:p>
                      <a:pPr marL="565785" algn="l" rtl="0" eaLnBrk="0">
                        <a:lnSpc>
                          <a:spcPct val="99000"/>
                        </a:lnSpc>
                      </a:pPr>
                      <a:r>
                        <a:rPr sz="1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主席团成员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200" dirty="0"/>
                    </a:p>
                    <a:p>
                      <a:pPr marL="1008380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15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18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854">
                <a:tc vMerge="1"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8000"/>
                        </a:lnSpc>
                      </a:pPr>
                      <a:endParaRPr lang="en-US" altLang="en-US" sz="100" dirty="0"/>
                    </a:p>
                    <a:p>
                      <a:pPr marL="374650" algn="l" rtl="0" eaLnBrk="0">
                        <a:lnSpc>
                          <a:spcPct val="99000"/>
                        </a:lnSpc>
                      </a:pPr>
                      <a:r>
                        <a:rPr sz="1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内设部门负责人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dirty="0"/>
                    </a:p>
                    <a:p>
                      <a:pPr marL="1008380" algn="l" rtl="0" eaLnBrk="0">
                        <a:lnSpc>
                          <a:spcPct val="81000"/>
                        </a:lnSpc>
                        <a:spcBef>
                          <a:spcPts val="0"/>
                        </a:spcBef>
                      </a:pPr>
                      <a:r>
                        <a:rPr sz="15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14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059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63000"/>
                        </a:lnSpc>
                      </a:pPr>
                      <a:endParaRPr lang="en-US" altLang="en-US" sz="1000" dirty="0"/>
                    </a:p>
                    <a:p>
                      <a:pPr marL="766445" algn="l" rtl="0" eaLnBrk="0">
                        <a:lnSpc>
                          <a:spcPts val="1810"/>
                        </a:lnSpc>
                        <a:spcBef>
                          <a:spcPts val="0"/>
                        </a:spcBef>
                      </a:pPr>
                      <a:r>
                        <a:rPr sz="15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现有部落</a:t>
                      </a:r>
                      <a:endParaRPr lang="en-US" altLang="en-US" sz="15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63000"/>
                        </a:lnSpc>
                      </a:pPr>
                      <a:endParaRPr lang="en-US" altLang="en-US" sz="1000" dirty="0"/>
                    </a:p>
                    <a:p>
                      <a:pPr marL="725170" algn="l" rtl="0" eaLnBrk="0">
                        <a:lnSpc>
                          <a:spcPts val="1825"/>
                        </a:lnSpc>
                        <a:spcBef>
                          <a:spcPts val="0"/>
                        </a:spcBef>
                      </a:pPr>
                      <a:r>
                        <a:rPr sz="1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学生社团</a:t>
                      </a:r>
                      <a:endParaRPr lang="en-US" altLang="en-US" sz="15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60000"/>
                        </a:lnSpc>
                      </a:pPr>
                      <a:endParaRPr lang="en-US" altLang="en-US" sz="1000" dirty="0"/>
                    </a:p>
                    <a:p>
                      <a:pPr marL="336550" algn="l" rtl="0" eaLnBrk="0">
                        <a:lnSpc>
                          <a:spcPts val="1205"/>
                        </a:lnSpc>
                        <a:spcBef>
                          <a:spcPts val="5"/>
                        </a:spcBef>
                        <a:tabLst>
                          <a:tab pos="539115" algn="l"/>
                        </a:tabLst>
                      </a:pPr>
                      <a:r>
                        <a:rPr sz="100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	</a:t>
                      </a:r>
                      <a:endParaRPr lang="en-US" altLang="en-US" sz="10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400" dirty="0"/>
                    </a:p>
                    <a:p>
                      <a:pPr marL="565785" algn="l" rtl="0" eaLnBrk="0">
                        <a:lnSpc>
                          <a:spcPts val="1815"/>
                        </a:lnSpc>
                        <a:spcBef>
                          <a:spcPts val="0"/>
                        </a:spcBef>
                      </a:pPr>
                      <a:r>
                        <a:rPr sz="1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主要负责人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400" dirty="0"/>
                    </a:p>
                    <a:p>
                      <a:pPr marL="1003935" algn="l" rtl="0" eaLnBrk="0">
                        <a:lnSpc>
                          <a:spcPct val="83000"/>
                        </a:lnSpc>
                        <a:spcBef>
                          <a:spcPts val="5"/>
                        </a:spcBef>
                      </a:pPr>
                      <a:r>
                        <a:rPr sz="15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vMerge="1"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400" dirty="0"/>
                    </a:p>
                    <a:p>
                      <a:pPr marL="374650" algn="l" rtl="0" eaLnBrk="0">
                        <a:lnSpc>
                          <a:spcPts val="1815"/>
                        </a:lnSpc>
                        <a:spcBef>
                          <a:spcPts val="0"/>
                        </a:spcBef>
                      </a:pPr>
                      <a:r>
                        <a:rPr sz="1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内设部门负责人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500" dirty="0"/>
                    </a:p>
                    <a:p>
                      <a:pPr marL="1008380" algn="l" rtl="0" eaLnBrk="0">
                        <a:lnSpc>
                          <a:spcPct val="82000"/>
                        </a:lnSpc>
                        <a:spcBef>
                          <a:spcPts val="0"/>
                        </a:spcBef>
                      </a:pPr>
                      <a:r>
                        <a:rPr sz="15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14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008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8000"/>
                        </a:lnSpc>
                      </a:pPr>
                      <a:endParaRPr lang="en-US" altLang="en-US" sz="100" dirty="0"/>
                    </a:p>
                    <a:p>
                      <a:pPr marL="208915" algn="l" rtl="0" eaLnBrk="0">
                        <a:lnSpc>
                          <a:spcPct val="91000"/>
                        </a:lnSpc>
                      </a:pPr>
                      <a:r>
                        <a:rPr sz="1500" b="1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党支部-新增学院学生</a:t>
                      </a:r>
                      <a:endParaRPr lang="en-US" altLang="en-US" sz="1500" dirty="0"/>
                    </a:p>
                    <a:p>
                      <a:pPr marL="666115" algn="l" rtl="0" eaLnBrk="0">
                        <a:lnSpc>
                          <a:spcPct val="89000"/>
                        </a:lnSpc>
                      </a:pPr>
                      <a:r>
                        <a:rPr sz="15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党总支部落</a:t>
                      </a:r>
                      <a:endParaRPr lang="en-US" altLang="en-US" sz="1500" dirty="0"/>
                    </a:p>
                    <a:p>
                      <a:pPr marL="16446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15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其他、团支部部落设置</a:t>
                      </a:r>
                      <a:endParaRPr lang="en-US" altLang="en-US" sz="15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</a:pPr>
                      <a:endParaRPr lang="en-US" altLang="en-US" sz="1000" dirty="0"/>
                    </a:p>
                    <a:p>
                      <a:pPr marL="217170" algn="l" rtl="0" eaLnBrk="0">
                        <a:lnSpc>
                          <a:spcPts val="1815"/>
                        </a:lnSpc>
                        <a:spcBef>
                          <a:spcPts val="5"/>
                        </a:spcBef>
                      </a:pPr>
                      <a:r>
                        <a:rPr sz="1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党、团、班学生组织</a:t>
                      </a:r>
                      <a:endParaRPr lang="en-US" altLang="en-US" sz="15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marL="304800" algn="l" rtl="0" eaLnBrk="0">
                        <a:lnSpc>
                          <a:spcPts val="885"/>
                        </a:lnSpc>
                        <a:spcBef>
                          <a:spcPts val="5"/>
                        </a:spcBef>
                      </a:pPr>
                      <a:r>
                        <a:rPr sz="1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—</a:t>
                      </a:r>
                      <a:endParaRPr lang="en-US" altLang="en-US" sz="1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308610" algn="l" rtl="0" eaLnBrk="0">
                        <a:lnSpc>
                          <a:spcPts val="1810"/>
                        </a:lnSpc>
                      </a:pPr>
                      <a:r>
                        <a:rPr sz="1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书记、班长/委员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58000"/>
                        </a:lnSpc>
                      </a:pPr>
                      <a:endParaRPr lang="en-US" altLang="en-US" sz="1000" dirty="0"/>
                    </a:p>
                    <a:p>
                      <a:pPr marL="875665" algn="l" rtl="0" eaLnBrk="0">
                        <a:lnSpc>
                          <a:spcPct val="74000"/>
                        </a:lnSpc>
                        <a:spcBef>
                          <a:spcPts val="5"/>
                        </a:spcBef>
                      </a:pPr>
                      <a:r>
                        <a:rPr sz="15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18/14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0" name="textbox 80"/>
          <p:cNvSpPr/>
          <p:nvPr/>
        </p:nvSpPr>
        <p:spPr>
          <a:xfrm>
            <a:off x="262238" y="298608"/>
            <a:ext cx="8248015" cy="3803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2400" b="1" kern="0" spc="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一、本科生学生干部任职组织负责人在“石光</a:t>
            </a:r>
            <a:r>
              <a:rPr sz="2400" b="1" kern="0" spc="-1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系统”完善信息</a:t>
            </a:r>
            <a:endParaRPr lang="en-US" altLang="en-US" sz="2400" dirty="0"/>
          </a:p>
        </p:txBody>
      </p:sp>
      <p:sp>
        <p:nvSpPr>
          <p:cNvPr id="82" name="textbox 82"/>
          <p:cNvSpPr/>
          <p:nvPr/>
        </p:nvSpPr>
        <p:spPr>
          <a:xfrm>
            <a:off x="3238500" y="1089659"/>
            <a:ext cx="5715000" cy="431800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lang="en-US" altLang="en-US" sz="500" dirty="0"/>
          </a:p>
          <a:p>
            <a:pPr marL="1191260" algn="l" rtl="0" eaLnBrk="0">
              <a:lnSpc>
                <a:spcPct val="97000"/>
              </a:lnSpc>
              <a:spcBef>
                <a:spcPts val="5"/>
              </a:spcBef>
            </a:pPr>
            <a:r>
              <a:rPr sz="2400" b="1" kern="0" spc="-1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“石光系统”部落设置参考</a:t>
            </a:r>
            <a:endParaRPr lang="en-US" altLang="en-US" sz="2400" dirty="0"/>
          </a:p>
        </p:txBody>
      </p:sp>
      <p:sp>
        <p:nvSpPr>
          <p:cNvPr id="84" name="rect"/>
          <p:cNvSpPr/>
          <p:nvPr/>
        </p:nvSpPr>
        <p:spPr>
          <a:xfrm>
            <a:off x="4760975" y="646176"/>
            <a:ext cx="6835012" cy="170688"/>
          </a:xfrm>
          <a:prstGeom prst="rect">
            <a:avLst/>
          </a:prstGeom>
          <a:solidFill>
            <a:srgbClr val="0176A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6" name="rect"/>
          <p:cNvSpPr/>
          <p:nvPr/>
        </p:nvSpPr>
        <p:spPr>
          <a:xfrm>
            <a:off x="580644" y="646176"/>
            <a:ext cx="3950208" cy="170688"/>
          </a:xfrm>
          <a:prstGeom prst="rect">
            <a:avLst/>
          </a:prstGeom>
          <a:solidFill>
            <a:srgbClr val="E5AA5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8" name="rect"/>
          <p:cNvSpPr/>
          <p:nvPr/>
        </p:nvSpPr>
        <p:spPr>
          <a:xfrm>
            <a:off x="869899" y="1750567"/>
            <a:ext cx="9458452" cy="12700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90" name="picture 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7911" y="65532"/>
            <a:ext cx="274193" cy="274193"/>
          </a:xfrm>
          <a:prstGeom prst="rect">
            <a:avLst/>
          </a:prstGeom>
        </p:spPr>
      </p:pic>
      <p:pic>
        <p:nvPicPr>
          <p:cNvPr id="92" name="picture 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830811" y="6515100"/>
            <a:ext cx="272795" cy="27279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" name="table 94"/>
          <p:cNvGraphicFramePr>
            <a:graphicFrameLocks noGrp="1"/>
          </p:cNvGraphicFramePr>
          <p:nvPr/>
        </p:nvGraphicFramePr>
        <p:xfrm>
          <a:off x="726948" y="1828800"/>
          <a:ext cx="10858500" cy="4449445"/>
        </p:xfrm>
        <a:graphic>
          <a:graphicData uri="http://schemas.openxmlformats.org/drawingml/2006/table">
            <a:tbl>
              <a:tblPr/>
              <a:tblGrid>
                <a:gridCol w="10858500"/>
              </a:tblGrid>
              <a:tr h="44399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lang="en-US" altLang="en-US" sz="100" dirty="0"/>
                    </a:p>
                    <a:p>
                      <a:pPr marL="173990" algn="l" rtl="0" eaLnBrk="0">
                        <a:lnSpc>
                          <a:spcPct val="92000"/>
                        </a:lnSpc>
                      </a:pPr>
                      <a:r>
                        <a:rPr sz="2600" kern="0" spc="-10" dirty="0">
                          <a:solidFill>
                            <a:srgbClr val="0176AB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</a:t>
                      </a:r>
                      <a:r>
                        <a:rPr sz="2600" kern="0" spc="660" dirty="0">
                          <a:solidFill>
                            <a:srgbClr val="0176AB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2400" kern="0" spc="-10" dirty="0">
                          <a:solidFill>
                            <a:srgbClr val="0176AB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任职组织负责人完成任职组织内设机构（部门</a:t>
                      </a:r>
                      <a:r>
                        <a:rPr sz="2400" kern="0" spc="-20" dirty="0">
                          <a:solidFill>
                            <a:srgbClr val="0176AB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）设置</a:t>
                      </a:r>
                      <a:endParaRPr lang="en-US" altLang="en-US" sz="2400" dirty="0"/>
                    </a:p>
                    <a:p>
                      <a:pPr marL="158750" algn="l" rtl="0" eaLnBrk="0">
                        <a:lnSpc>
                          <a:spcPct val="85000"/>
                        </a:lnSpc>
                        <a:spcBef>
                          <a:spcPts val="1455"/>
                        </a:spcBef>
                      </a:pPr>
                      <a:r>
                        <a:rPr sz="2600" kern="0" spc="0" dirty="0">
                          <a:solidFill>
                            <a:srgbClr val="0176AB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2.</a:t>
                      </a:r>
                      <a:r>
                        <a:rPr sz="2600" kern="0" spc="660" dirty="0">
                          <a:solidFill>
                            <a:srgbClr val="0176AB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2400" kern="0" spc="0" dirty="0">
                          <a:solidFill>
                            <a:srgbClr val="0176AB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任职组织负责人邀请任</a:t>
                      </a:r>
                      <a:r>
                        <a:rPr sz="2400" kern="0" spc="-10" dirty="0">
                          <a:solidFill>
                            <a:srgbClr val="0176AB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职组织成员加入部落并完成部门分配</a:t>
                      </a:r>
                      <a:endParaRPr lang="en-US" altLang="en-US" sz="2400" dirty="0"/>
                    </a:p>
                    <a:p>
                      <a:pPr marL="162560" algn="l" rtl="0" eaLnBrk="0">
                        <a:lnSpc>
                          <a:spcPts val="4320"/>
                        </a:lnSpc>
                      </a:pPr>
                      <a:r>
                        <a:rPr sz="2600" kern="0" spc="-100" dirty="0">
                          <a:solidFill>
                            <a:srgbClr val="0176AB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3.</a:t>
                      </a:r>
                      <a:r>
                        <a:rPr sz="2600" kern="0" spc="720" dirty="0">
                          <a:solidFill>
                            <a:srgbClr val="0176AB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2400" kern="0" spc="-100" dirty="0">
                          <a:solidFill>
                            <a:srgbClr val="0176AB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任职组织负责人完成学生任职管理。</a:t>
                      </a:r>
                      <a:endParaRPr lang="en-US" altLang="en-US" sz="2400" dirty="0"/>
                    </a:p>
                  </a:txBody>
                  <a:tcPr marL="0" marR="0" marT="0" marB="0">
                    <a:lnL w="9525" cap="flat" cmpd="sng" algn="ctr">
                      <a:solidFill>
                        <a:srgbClr val="61BD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1BD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1BD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1BDC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6" name="textbox 96"/>
          <p:cNvSpPr/>
          <p:nvPr/>
        </p:nvSpPr>
        <p:spPr>
          <a:xfrm>
            <a:off x="262238" y="298608"/>
            <a:ext cx="8248015" cy="3803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2400" b="1" kern="0" spc="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一、本科生学生干部任职组织负责人在“石光</a:t>
            </a:r>
            <a:r>
              <a:rPr sz="2400" b="1" kern="0" spc="-1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系统”完善信息</a:t>
            </a:r>
            <a:endParaRPr lang="en-US" altLang="en-US" sz="2400" dirty="0"/>
          </a:p>
        </p:txBody>
      </p:sp>
      <p:sp>
        <p:nvSpPr>
          <p:cNvPr id="98" name="textbox 98"/>
          <p:cNvSpPr/>
          <p:nvPr/>
        </p:nvSpPr>
        <p:spPr>
          <a:xfrm>
            <a:off x="3238500" y="1089659"/>
            <a:ext cx="5715000" cy="431800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lang="en-US" altLang="en-US" sz="500" dirty="0"/>
          </a:p>
          <a:p>
            <a:pPr marL="1191260" algn="l" rtl="0" eaLnBrk="0">
              <a:lnSpc>
                <a:spcPct val="97000"/>
              </a:lnSpc>
              <a:spcBef>
                <a:spcPts val="0"/>
              </a:spcBef>
            </a:pPr>
            <a:r>
              <a:rPr sz="2400" b="1" kern="0" spc="-1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“石光系统”完善信息步骤</a:t>
            </a:r>
            <a:endParaRPr lang="en-US" altLang="en-US" sz="2400" dirty="0"/>
          </a:p>
        </p:txBody>
      </p:sp>
      <p:sp>
        <p:nvSpPr>
          <p:cNvPr id="100" name="rect"/>
          <p:cNvSpPr/>
          <p:nvPr/>
        </p:nvSpPr>
        <p:spPr>
          <a:xfrm>
            <a:off x="4760975" y="646176"/>
            <a:ext cx="6835140" cy="170688"/>
          </a:xfrm>
          <a:prstGeom prst="rect">
            <a:avLst/>
          </a:prstGeom>
          <a:solidFill>
            <a:srgbClr val="0176A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2" name="rect"/>
          <p:cNvSpPr/>
          <p:nvPr/>
        </p:nvSpPr>
        <p:spPr>
          <a:xfrm>
            <a:off x="580644" y="646176"/>
            <a:ext cx="3950208" cy="170688"/>
          </a:xfrm>
          <a:prstGeom prst="rect">
            <a:avLst/>
          </a:prstGeom>
          <a:solidFill>
            <a:srgbClr val="E5AA5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04" name="picture 1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7911" y="65532"/>
            <a:ext cx="274320" cy="274319"/>
          </a:xfrm>
          <a:prstGeom prst="rect">
            <a:avLst/>
          </a:prstGeom>
        </p:spPr>
      </p:pic>
      <p:pic>
        <p:nvPicPr>
          <p:cNvPr id="106" name="picture 1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830811" y="6515100"/>
            <a:ext cx="272795" cy="27279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1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73023" y="2179319"/>
            <a:ext cx="10030968" cy="4226052"/>
          </a:xfrm>
          <a:prstGeom prst="rect">
            <a:avLst/>
          </a:prstGeom>
        </p:spPr>
      </p:pic>
      <p:graphicFrame>
        <p:nvGraphicFramePr>
          <p:cNvPr id="110" name="table 110"/>
          <p:cNvGraphicFramePr>
            <a:graphicFrameLocks noGrp="1"/>
          </p:cNvGraphicFramePr>
          <p:nvPr/>
        </p:nvGraphicFramePr>
        <p:xfrm>
          <a:off x="4349495" y="4370832"/>
          <a:ext cx="6276975" cy="1852929"/>
        </p:xfrm>
        <a:graphic>
          <a:graphicData uri="http://schemas.openxmlformats.org/drawingml/2006/table">
            <a:tbl>
              <a:tblPr/>
              <a:tblGrid>
                <a:gridCol w="6276975"/>
              </a:tblGrid>
              <a:tr h="18434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marL="1000125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700" kern="0" spc="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!!! 核对任职组织类别</a:t>
                      </a:r>
                      <a:r>
                        <a:rPr sz="2700" kern="0" spc="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及级别</a:t>
                      </a:r>
                      <a:endParaRPr lang="en-US" altLang="en-US" sz="2700" dirty="0"/>
                    </a:p>
                    <a:p>
                      <a:pPr marL="164465" indent="7620" algn="l" rtl="0" eaLnBrk="0">
                        <a:lnSpc>
                          <a:spcPct val="98000"/>
                        </a:lnSpc>
                        <a:spcBef>
                          <a:spcPts val="45"/>
                        </a:spcBef>
                      </a:pPr>
                      <a:r>
                        <a:rPr sz="20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为兼容“石光”系统原有设置，</a:t>
                      </a:r>
                      <a:r>
                        <a:rPr sz="2000" kern="0" spc="3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2000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个别名称不一</a:t>
                      </a:r>
                      <a:r>
                        <a:rPr sz="2000" kern="0" spc="-5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致，对    </a:t>
                      </a:r>
                      <a:r>
                        <a:rPr sz="2000" kern="0" spc="-6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应关系如下：</a:t>
                      </a:r>
                      <a:endParaRPr lang="en-US" altLang="en-US" sz="2000" dirty="0"/>
                    </a:p>
                    <a:p>
                      <a:pPr marL="189865" algn="l" rtl="0" eaLnBrk="0">
                        <a:lnSpc>
                          <a:spcPct val="95000"/>
                        </a:lnSpc>
                        <a:spcBef>
                          <a:spcPts val="45"/>
                        </a:spcBef>
                      </a:pPr>
                      <a:r>
                        <a:rPr sz="2000" kern="0" spc="-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1、学生部门（对应：学生工作）</a:t>
                      </a:r>
                      <a:endParaRPr lang="en-US" altLang="en-US" sz="2000" dirty="0"/>
                    </a:p>
                    <a:p>
                      <a:pPr marL="178435" algn="l" rtl="0" eaLnBrk="0">
                        <a:lnSpc>
                          <a:spcPct val="95000"/>
                        </a:lnSpc>
                        <a:spcBef>
                          <a:spcPts val="120"/>
                        </a:spcBef>
                      </a:pPr>
                      <a:r>
                        <a:rPr sz="2000" kern="0" spc="-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2、</a:t>
                      </a:r>
                      <a:r>
                        <a:rPr sz="2000" kern="0" spc="-3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2000" kern="0" spc="-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团支部  （对应：党、团、班学生组织）</a:t>
                      </a:r>
                      <a:endParaRPr lang="en-US" altLang="en-US" sz="2000" dirty="0"/>
                    </a:p>
                  </a:txBody>
                  <a:tcPr marL="0" marR="0" marT="0" marB="0">
                    <a:lnL w="9525" cap="flat" cmpd="sng" algn="ctr">
                      <a:solidFill>
                        <a:srgbClr val="458A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58A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58A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58A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485A"/>
                    </a:solidFill>
                  </a:tcPr>
                </a:tc>
              </a:tr>
            </a:tbl>
          </a:graphicData>
        </a:graphic>
      </p:graphicFrame>
      <p:sp>
        <p:nvSpPr>
          <p:cNvPr id="112" name="textbox 112"/>
          <p:cNvSpPr/>
          <p:nvPr/>
        </p:nvSpPr>
        <p:spPr>
          <a:xfrm>
            <a:off x="655421" y="1560626"/>
            <a:ext cx="10607675" cy="5664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7000"/>
              </a:lnSpc>
            </a:pPr>
            <a:endParaRPr lang="en-US" altLang="en-US" sz="100" dirty="0"/>
          </a:p>
          <a:p>
            <a:pPr marL="12700" indent="19050" algn="l" rtl="0" eaLnBrk="0">
              <a:lnSpc>
                <a:spcPct val="99000"/>
              </a:lnSpc>
            </a:pP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由部落管理员（任职组织负责人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），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在网页前端，我的部落， 管理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的部落，选择部落名称，点击进入部落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管理页面</a:t>
            </a:r>
            <a:endParaRPr lang="en-US" altLang="en-US" sz="1800" dirty="0"/>
          </a:p>
        </p:txBody>
      </p:sp>
      <p:sp>
        <p:nvSpPr>
          <p:cNvPr id="114" name="textbox 114"/>
          <p:cNvSpPr/>
          <p:nvPr/>
        </p:nvSpPr>
        <p:spPr>
          <a:xfrm>
            <a:off x="262238" y="298608"/>
            <a:ext cx="8248015" cy="3803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2400" b="1" kern="0" spc="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一、本科生学生干部任职组织负责人在“石光</a:t>
            </a:r>
            <a:r>
              <a:rPr sz="2400" b="1" kern="0" spc="-1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系统”完善信息</a:t>
            </a:r>
            <a:endParaRPr lang="en-US" altLang="en-US" sz="2400" dirty="0"/>
          </a:p>
        </p:txBody>
      </p:sp>
      <p:graphicFrame>
        <p:nvGraphicFramePr>
          <p:cNvPr id="116" name="table 116"/>
          <p:cNvGraphicFramePr>
            <a:graphicFrameLocks noGrp="1"/>
          </p:cNvGraphicFramePr>
          <p:nvPr/>
        </p:nvGraphicFramePr>
        <p:xfrm>
          <a:off x="566927" y="975359"/>
          <a:ext cx="6002654" cy="370204"/>
        </p:xfrm>
        <a:graphic>
          <a:graphicData uri="http://schemas.openxmlformats.org/drawingml/2006/table">
            <a:tbl>
              <a:tblPr/>
              <a:tblGrid>
                <a:gridCol w="6002654"/>
              </a:tblGrid>
              <a:tr h="3606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9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196850" algn="l" rtl="0" eaLnBrk="0">
                        <a:lnSpc>
                          <a:spcPct val="95000"/>
                        </a:lnSpc>
                      </a:pPr>
                      <a:r>
                        <a:rPr sz="14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（一）任职组织负责人完成任职组织</a:t>
                      </a:r>
                      <a:r>
                        <a:rPr sz="14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内设机构（部门）设置</a:t>
                      </a:r>
                      <a:endParaRPr lang="en-US" altLang="en-US" sz="1400" dirty="0"/>
                    </a:p>
                  </a:txBody>
                  <a:tcPr marL="0" marR="0" marT="0" marB="0">
                    <a:lnL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8" name="rect"/>
          <p:cNvSpPr/>
          <p:nvPr/>
        </p:nvSpPr>
        <p:spPr>
          <a:xfrm>
            <a:off x="4760975" y="646176"/>
            <a:ext cx="6835140" cy="170688"/>
          </a:xfrm>
          <a:prstGeom prst="rect">
            <a:avLst/>
          </a:prstGeom>
          <a:solidFill>
            <a:srgbClr val="0176A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20" name="rect"/>
          <p:cNvSpPr/>
          <p:nvPr/>
        </p:nvSpPr>
        <p:spPr>
          <a:xfrm>
            <a:off x="580644" y="646176"/>
            <a:ext cx="3950208" cy="170688"/>
          </a:xfrm>
          <a:prstGeom prst="rect">
            <a:avLst/>
          </a:prstGeom>
          <a:solidFill>
            <a:srgbClr val="E5AA5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22" name="path"/>
          <p:cNvSpPr/>
          <p:nvPr/>
        </p:nvSpPr>
        <p:spPr>
          <a:xfrm>
            <a:off x="8980931" y="3704844"/>
            <a:ext cx="268224" cy="626364"/>
          </a:xfrm>
          <a:custGeom>
            <a:avLst/>
            <a:gdLst/>
            <a:ahLst/>
            <a:cxnLst/>
            <a:rect l="0" t="0" r="0" b="0"/>
            <a:pathLst>
              <a:path w="422" h="986">
                <a:moveTo>
                  <a:pt x="0" y="211"/>
                </a:moveTo>
                <a:lnTo>
                  <a:pt x="211" y="0"/>
                </a:lnTo>
                <a:lnTo>
                  <a:pt x="422" y="211"/>
                </a:lnTo>
                <a:lnTo>
                  <a:pt x="261" y="211"/>
                </a:lnTo>
                <a:lnTo>
                  <a:pt x="261" y="986"/>
                </a:lnTo>
                <a:lnTo>
                  <a:pt x="160" y="986"/>
                </a:lnTo>
                <a:lnTo>
                  <a:pt x="160" y="211"/>
                </a:lnTo>
                <a:lnTo>
                  <a:pt x="0" y="211"/>
                </a:lnTo>
                <a:close/>
              </a:path>
            </a:pathLst>
          </a:custGeom>
          <a:solidFill>
            <a:srgbClr val="FF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24" name="path"/>
          <p:cNvSpPr/>
          <p:nvPr/>
        </p:nvSpPr>
        <p:spPr>
          <a:xfrm>
            <a:off x="5522975" y="3810000"/>
            <a:ext cx="268224" cy="521208"/>
          </a:xfrm>
          <a:custGeom>
            <a:avLst/>
            <a:gdLst/>
            <a:ahLst/>
            <a:cxnLst/>
            <a:rect l="0" t="0" r="0" b="0"/>
            <a:pathLst>
              <a:path w="422" h="820">
                <a:moveTo>
                  <a:pt x="0" y="211"/>
                </a:moveTo>
                <a:lnTo>
                  <a:pt x="211" y="0"/>
                </a:lnTo>
                <a:lnTo>
                  <a:pt x="422" y="211"/>
                </a:lnTo>
                <a:lnTo>
                  <a:pt x="261" y="211"/>
                </a:lnTo>
                <a:lnTo>
                  <a:pt x="261" y="820"/>
                </a:lnTo>
                <a:lnTo>
                  <a:pt x="160" y="820"/>
                </a:lnTo>
                <a:lnTo>
                  <a:pt x="160" y="211"/>
                </a:lnTo>
                <a:lnTo>
                  <a:pt x="0" y="211"/>
                </a:lnTo>
                <a:close/>
              </a:path>
            </a:pathLst>
          </a:custGeom>
          <a:solidFill>
            <a:srgbClr val="FF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26" name="picture 1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911" y="65532"/>
            <a:ext cx="274320" cy="274319"/>
          </a:xfrm>
          <a:prstGeom prst="rect">
            <a:avLst/>
          </a:prstGeom>
        </p:spPr>
      </p:pic>
      <p:pic>
        <p:nvPicPr>
          <p:cNvPr id="128" name="picture 1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830811" y="6515100"/>
            <a:ext cx="272795" cy="272795"/>
          </a:xfrm>
          <a:prstGeom prst="rect">
            <a:avLst/>
          </a:prstGeom>
        </p:spPr>
      </p:pic>
      <p:sp>
        <p:nvSpPr>
          <p:cNvPr id="130" name="textbox 130"/>
          <p:cNvSpPr/>
          <p:nvPr/>
        </p:nvSpPr>
        <p:spPr>
          <a:xfrm>
            <a:off x="1065682" y="4604994"/>
            <a:ext cx="185420" cy="3282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algn="r" rtl="0" eaLnBrk="0">
              <a:lnSpc>
                <a:spcPct val="90000"/>
              </a:lnSpc>
            </a:pPr>
            <a:r>
              <a:rPr sz="2200" b="1" kern="0" spc="-1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0"/>
          <p:cNvGrpSpPr/>
          <p:nvPr/>
        </p:nvGrpSpPr>
        <p:grpSpPr>
          <a:xfrm rot="21600000">
            <a:off x="3540252" y="2150364"/>
            <a:ext cx="7997952" cy="4352544"/>
            <a:chOff x="0" y="0"/>
            <a:chExt cx="7997952" cy="4352544"/>
          </a:xfrm>
        </p:grpSpPr>
        <p:pic>
          <p:nvPicPr>
            <p:cNvPr id="132" name="picture 13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7997952" cy="4352544"/>
            </a:xfrm>
            <a:prstGeom prst="rect">
              <a:avLst/>
            </a:prstGeom>
          </p:spPr>
        </p:pic>
        <p:sp>
          <p:nvSpPr>
            <p:cNvPr id="134" name="textbox 134"/>
            <p:cNvSpPr/>
            <p:nvPr/>
          </p:nvSpPr>
          <p:spPr>
            <a:xfrm>
              <a:off x="-12700" y="-12700"/>
              <a:ext cx="8023859" cy="445135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9000"/>
                </a:lnSpc>
              </a:pPr>
              <a:endParaRPr lang="en-US" altLang="en-US" sz="100" dirty="0"/>
            </a:p>
            <a:p>
              <a:pPr marL="5335905" algn="l" rtl="0" eaLnBrk="0">
                <a:lnSpc>
                  <a:spcPct val="84000"/>
                </a:lnSpc>
              </a:pPr>
              <a:r>
                <a:rPr sz="2400" b="1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</a:t>
              </a:r>
              <a:endParaRPr lang="en-US" altLang="en-US" sz="2400" dirty="0"/>
            </a:p>
          </p:txBody>
        </p:sp>
      </p:grpSp>
      <p:grpSp>
        <p:nvGrpSpPr>
          <p:cNvPr id="12" name="group 12"/>
          <p:cNvGrpSpPr/>
          <p:nvPr/>
        </p:nvGrpSpPr>
        <p:grpSpPr>
          <a:xfrm rot="21600000">
            <a:off x="573023" y="2179319"/>
            <a:ext cx="2852928" cy="4226052"/>
            <a:chOff x="0" y="0"/>
            <a:chExt cx="2852928" cy="4226052"/>
          </a:xfrm>
        </p:grpSpPr>
        <p:pic>
          <p:nvPicPr>
            <p:cNvPr id="136" name="picture 13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2852928" cy="4226052"/>
            </a:xfrm>
            <a:prstGeom prst="rect">
              <a:avLst/>
            </a:prstGeom>
          </p:spPr>
        </p:pic>
        <p:sp>
          <p:nvSpPr>
            <p:cNvPr id="138" name="textbox 138"/>
            <p:cNvSpPr/>
            <p:nvPr/>
          </p:nvSpPr>
          <p:spPr>
            <a:xfrm>
              <a:off x="-12700" y="-12700"/>
              <a:ext cx="2878454" cy="432498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marL="517525" algn="l" rtl="0" eaLnBrk="0">
                <a:lnSpc>
                  <a:spcPct val="84000"/>
                </a:lnSpc>
                <a:spcBef>
                  <a:spcPts val="5"/>
                </a:spcBef>
              </a:pPr>
              <a:r>
                <a:rPr sz="2400" b="1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</a:t>
              </a:r>
              <a:endParaRPr lang="en-US" altLang="en-US" sz="2400" dirty="0"/>
            </a:p>
          </p:txBody>
        </p:sp>
      </p:grpSp>
      <p:sp>
        <p:nvSpPr>
          <p:cNvPr id="140" name="textbox 140"/>
          <p:cNvSpPr/>
          <p:nvPr/>
        </p:nvSpPr>
        <p:spPr>
          <a:xfrm>
            <a:off x="655421" y="1560626"/>
            <a:ext cx="10607675" cy="5664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7000"/>
              </a:lnSpc>
            </a:pPr>
            <a:endParaRPr lang="en-US" altLang="en-US" sz="100" dirty="0"/>
          </a:p>
          <a:p>
            <a:pPr marL="12700" indent="19050" algn="l" rtl="0" eaLnBrk="0">
              <a:lnSpc>
                <a:spcPct val="99000"/>
              </a:lnSpc>
            </a:pP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由部落管理员（任职组织负责人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），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在网页前端，我的部落， 管理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的部落，选择部落名称，点击进入部落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管理页面</a:t>
            </a:r>
            <a:endParaRPr lang="en-US" altLang="en-US" sz="1800" dirty="0"/>
          </a:p>
        </p:txBody>
      </p:sp>
      <p:sp>
        <p:nvSpPr>
          <p:cNvPr id="142" name="textbox 142"/>
          <p:cNvSpPr/>
          <p:nvPr/>
        </p:nvSpPr>
        <p:spPr>
          <a:xfrm>
            <a:off x="262238" y="298608"/>
            <a:ext cx="8248015" cy="3803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2400" b="1" kern="0" spc="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一、本科生学生干部任职组织负责人在“石光</a:t>
            </a:r>
            <a:r>
              <a:rPr sz="2400" b="1" kern="0" spc="-1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系统”完善信息</a:t>
            </a:r>
            <a:endParaRPr lang="en-US" altLang="en-US" sz="2400" dirty="0"/>
          </a:p>
        </p:txBody>
      </p:sp>
      <p:graphicFrame>
        <p:nvGraphicFramePr>
          <p:cNvPr id="144" name="table 144"/>
          <p:cNvGraphicFramePr>
            <a:graphicFrameLocks noGrp="1"/>
          </p:cNvGraphicFramePr>
          <p:nvPr/>
        </p:nvGraphicFramePr>
        <p:xfrm>
          <a:off x="566927" y="975359"/>
          <a:ext cx="6002654" cy="370204"/>
        </p:xfrm>
        <a:graphic>
          <a:graphicData uri="http://schemas.openxmlformats.org/drawingml/2006/table">
            <a:tbl>
              <a:tblPr/>
              <a:tblGrid>
                <a:gridCol w="6002654"/>
              </a:tblGrid>
              <a:tr h="3606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9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196850" algn="l" rtl="0" eaLnBrk="0">
                        <a:lnSpc>
                          <a:spcPct val="95000"/>
                        </a:lnSpc>
                      </a:pPr>
                      <a:r>
                        <a:rPr sz="14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（一）任职组织负责人完成任职组织</a:t>
                      </a:r>
                      <a:r>
                        <a:rPr sz="14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内设机构（部门）设置</a:t>
                      </a:r>
                      <a:endParaRPr lang="en-US" altLang="en-US" sz="1400" dirty="0"/>
                    </a:p>
                  </a:txBody>
                  <a:tcPr marL="0" marR="0" marT="0" marB="0">
                    <a:lnL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46" name="rect"/>
          <p:cNvSpPr/>
          <p:nvPr/>
        </p:nvSpPr>
        <p:spPr>
          <a:xfrm>
            <a:off x="4760975" y="646176"/>
            <a:ext cx="6835140" cy="170688"/>
          </a:xfrm>
          <a:prstGeom prst="rect">
            <a:avLst/>
          </a:prstGeom>
          <a:solidFill>
            <a:srgbClr val="0176A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8" name="rect"/>
          <p:cNvSpPr/>
          <p:nvPr/>
        </p:nvSpPr>
        <p:spPr>
          <a:xfrm>
            <a:off x="580644" y="646176"/>
            <a:ext cx="3950208" cy="170688"/>
          </a:xfrm>
          <a:prstGeom prst="rect">
            <a:avLst/>
          </a:prstGeom>
          <a:solidFill>
            <a:srgbClr val="E5AA5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50" name="picture 1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7911" y="65532"/>
            <a:ext cx="274320" cy="274319"/>
          </a:xfrm>
          <a:prstGeom prst="rect">
            <a:avLst/>
          </a:prstGeom>
        </p:spPr>
      </p:pic>
      <p:pic>
        <p:nvPicPr>
          <p:cNvPr id="152" name="picture 1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830811" y="6515100"/>
            <a:ext cx="272795" cy="27279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picture 1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44424" y="2276855"/>
            <a:ext cx="11430000" cy="4183379"/>
          </a:xfrm>
          <a:prstGeom prst="rect">
            <a:avLst/>
          </a:prstGeom>
        </p:spPr>
      </p:pic>
      <p:graphicFrame>
        <p:nvGraphicFramePr>
          <p:cNvPr id="156" name="table 156"/>
          <p:cNvGraphicFramePr>
            <a:graphicFrameLocks noGrp="1"/>
          </p:cNvGraphicFramePr>
          <p:nvPr/>
        </p:nvGraphicFramePr>
        <p:xfrm>
          <a:off x="3576828" y="3549396"/>
          <a:ext cx="8206740" cy="2919729"/>
        </p:xfrm>
        <a:graphic>
          <a:graphicData uri="http://schemas.openxmlformats.org/drawingml/2006/table">
            <a:tbl>
              <a:tblPr/>
              <a:tblGrid>
                <a:gridCol w="8206740"/>
              </a:tblGrid>
              <a:tr h="29133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DFF2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F2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F2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F2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8" name="textbox 158"/>
          <p:cNvSpPr/>
          <p:nvPr/>
        </p:nvSpPr>
        <p:spPr>
          <a:xfrm>
            <a:off x="655421" y="1560626"/>
            <a:ext cx="10607675" cy="5664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7000"/>
              </a:lnSpc>
            </a:pPr>
            <a:endParaRPr lang="en-US" altLang="en-US" sz="100" dirty="0"/>
          </a:p>
          <a:p>
            <a:pPr marL="12700" indent="19050" algn="l" rtl="0" eaLnBrk="0">
              <a:lnSpc>
                <a:spcPct val="99000"/>
              </a:lnSpc>
            </a:pP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由部落管理员（任职组织负责人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），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在网页前端，我的部落， 管理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的部落，选择部落名称，点击进入部落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管理页面</a:t>
            </a:r>
            <a:endParaRPr lang="en-US" altLang="en-US" sz="1800" dirty="0"/>
          </a:p>
        </p:txBody>
      </p:sp>
      <p:pic>
        <p:nvPicPr>
          <p:cNvPr id="160" name="picture 1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462017" y="4943855"/>
            <a:ext cx="207264" cy="789076"/>
          </a:xfrm>
          <a:prstGeom prst="rect">
            <a:avLst/>
          </a:prstGeom>
        </p:spPr>
      </p:pic>
      <p:graphicFrame>
        <p:nvGraphicFramePr>
          <p:cNvPr id="162" name="table 162"/>
          <p:cNvGraphicFramePr>
            <a:graphicFrameLocks noGrp="1"/>
          </p:cNvGraphicFramePr>
          <p:nvPr/>
        </p:nvGraphicFramePr>
        <p:xfrm>
          <a:off x="4052315" y="5724144"/>
          <a:ext cx="7253605" cy="411480"/>
        </p:xfrm>
        <a:graphic>
          <a:graphicData uri="http://schemas.openxmlformats.org/drawingml/2006/table">
            <a:tbl>
              <a:tblPr>
                <a:solidFill>
                  <a:srgbClr val="61BDCD"/>
                </a:solidFill>
              </a:tblPr>
              <a:tblGrid>
                <a:gridCol w="7253605"/>
              </a:tblGrid>
              <a:tr h="40195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600" dirty="0"/>
                    </a:p>
                    <a:p>
                      <a:pPr marL="37401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800" kern="0" spc="-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团支部部落，建议设置“团支委</a:t>
                      </a:r>
                      <a:r>
                        <a:rPr sz="1800" kern="0" spc="-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、班委会”机构，调整委员进此机构</a:t>
                      </a:r>
                      <a:endParaRPr lang="en-US" altLang="en-US" sz="1800" dirty="0"/>
                    </a:p>
                  </a:txBody>
                  <a:tcPr marL="0" marR="0" marT="0" marB="0">
                    <a:lnL w="9525" cap="flat" cmpd="sng" algn="ctr">
                      <a:solidFill>
                        <a:srgbClr val="458A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58A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58A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58A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BDCD"/>
                    </a:solidFill>
                  </a:tcPr>
                </a:tc>
              </a:tr>
            </a:tbl>
          </a:graphicData>
        </a:graphic>
      </p:graphicFrame>
      <p:sp>
        <p:nvSpPr>
          <p:cNvPr id="164" name="textbox 164"/>
          <p:cNvSpPr/>
          <p:nvPr/>
        </p:nvSpPr>
        <p:spPr>
          <a:xfrm>
            <a:off x="262238" y="298608"/>
            <a:ext cx="8248015" cy="3803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2400" b="1" kern="0" spc="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一、本科生学生干部任职组织负责人在“石光</a:t>
            </a:r>
            <a:r>
              <a:rPr sz="2400" b="1" kern="0" spc="-1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系统”完善信息</a:t>
            </a:r>
            <a:endParaRPr lang="en-US" altLang="en-US" sz="2400" dirty="0"/>
          </a:p>
        </p:txBody>
      </p:sp>
      <p:graphicFrame>
        <p:nvGraphicFramePr>
          <p:cNvPr id="166" name="table 166"/>
          <p:cNvGraphicFramePr>
            <a:graphicFrameLocks noGrp="1"/>
          </p:cNvGraphicFramePr>
          <p:nvPr/>
        </p:nvGraphicFramePr>
        <p:xfrm>
          <a:off x="566927" y="975359"/>
          <a:ext cx="6002654" cy="370204"/>
        </p:xfrm>
        <a:graphic>
          <a:graphicData uri="http://schemas.openxmlformats.org/drawingml/2006/table">
            <a:tbl>
              <a:tblPr/>
              <a:tblGrid>
                <a:gridCol w="6002654"/>
              </a:tblGrid>
              <a:tr h="3606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9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196850" algn="l" rtl="0" eaLnBrk="0">
                        <a:lnSpc>
                          <a:spcPct val="95000"/>
                        </a:lnSpc>
                      </a:pPr>
                      <a:r>
                        <a:rPr sz="1400" b="1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（一）任职组织负责人完成任职组织</a:t>
                      </a:r>
                      <a:r>
                        <a:rPr sz="14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内设机构（部门）设置</a:t>
                      </a:r>
                      <a:endParaRPr lang="en-US" altLang="en-US" sz="1400" dirty="0"/>
                    </a:p>
                  </a:txBody>
                  <a:tcPr marL="0" marR="0" marT="0" marB="0">
                    <a:lnL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8" name="rect"/>
          <p:cNvSpPr/>
          <p:nvPr/>
        </p:nvSpPr>
        <p:spPr>
          <a:xfrm>
            <a:off x="4760975" y="646176"/>
            <a:ext cx="6835140" cy="170688"/>
          </a:xfrm>
          <a:prstGeom prst="rect">
            <a:avLst/>
          </a:prstGeom>
          <a:solidFill>
            <a:srgbClr val="0176A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70" name="rect"/>
          <p:cNvSpPr/>
          <p:nvPr/>
        </p:nvSpPr>
        <p:spPr>
          <a:xfrm>
            <a:off x="580644" y="646176"/>
            <a:ext cx="3950208" cy="170688"/>
          </a:xfrm>
          <a:prstGeom prst="rect">
            <a:avLst/>
          </a:prstGeom>
          <a:solidFill>
            <a:srgbClr val="E5AA5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72" name="path"/>
          <p:cNvSpPr/>
          <p:nvPr/>
        </p:nvSpPr>
        <p:spPr>
          <a:xfrm>
            <a:off x="1720595" y="3549396"/>
            <a:ext cx="1495043" cy="371855"/>
          </a:xfrm>
          <a:custGeom>
            <a:avLst/>
            <a:gdLst/>
            <a:ahLst/>
            <a:cxnLst/>
            <a:rect l="0" t="0" r="0" b="0"/>
            <a:pathLst>
              <a:path w="2354" h="585">
                <a:moveTo>
                  <a:pt x="15" y="569"/>
                </a:moveTo>
                <a:lnTo>
                  <a:pt x="2338" y="569"/>
                </a:lnTo>
                <a:lnTo>
                  <a:pt x="2338" y="15"/>
                </a:lnTo>
                <a:lnTo>
                  <a:pt x="15" y="15"/>
                </a:lnTo>
                <a:lnTo>
                  <a:pt x="15" y="569"/>
                </a:lnTo>
                <a:close/>
              </a:path>
            </a:pathLst>
          </a:custGeom>
          <a:noFill/>
          <a:ln w="19811" cap="flat">
            <a:solidFill>
              <a:srgbClr val="C0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74" name="picture 1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7911" y="65532"/>
            <a:ext cx="274320" cy="274319"/>
          </a:xfrm>
          <a:prstGeom prst="rect">
            <a:avLst/>
          </a:prstGeom>
        </p:spPr>
      </p:pic>
      <p:pic>
        <p:nvPicPr>
          <p:cNvPr id="176" name="picture 17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830811" y="6515100"/>
            <a:ext cx="272795" cy="27279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picture 1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013703" y="2159507"/>
            <a:ext cx="2065020" cy="4326636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 rot="21600000">
            <a:off x="1213103" y="2159507"/>
            <a:ext cx="2061972" cy="4320540"/>
            <a:chOff x="0" y="0"/>
            <a:chExt cx="2061972" cy="4320540"/>
          </a:xfrm>
        </p:grpSpPr>
        <p:pic>
          <p:nvPicPr>
            <p:cNvPr id="180" name="picture 18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6096" y="0"/>
              <a:ext cx="2049779" cy="4320540"/>
            </a:xfrm>
            <a:prstGeom prst="rect">
              <a:avLst/>
            </a:prstGeom>
          </p:spPr>
        </p:pic>
        <p:sp>
          <p:nvSpPr>
            <p:cNvPr id="182" name="path"/>
            <p:cNvSpPr/>
            <p:nvPr/>
          </p:nvSpPr>
          <p:spPr>
            <a:xfrm>
              <a:off x="0" y="2019300"/>
              <a:ext cx="2061972" cy="903731"/>
            </a:xfrm>
            <a:custGeom>
              <a:avLst/>
              <a:gdLst/>
              <a:ahLst/>
              <a:cxnLst/>
              <a:rect l="0" t="0" r="0" b="0"/>
              <a:pathLst>
                <a:path w="3247" h="1423">
                  <a:moveTo>
                    <a:pt x="9" y="1413"/>
                  </a:moveTo>
                  <a:lnTo>
                    <a:pt x="3237" y="1413"/>
                  </a:lnTo>
                  <a:lnTo>
                    <a:pt x="3237" y="9"/>
                  </a:lnTo>
                  <a:lnTo>
                    <a:pt x="9" y="9"/>
                  </a:lnTo>
                  <a:lnTo>
                    <a:pt x="9" y="1413"/>
                  </a:lnTo>
                  <a:close/>
                </a:path>
              </a:pathLst>
            </a:custGeom>
            <a:noFill/>
            <a:ln w="12192" cap="flat">
              <a:solidFill>
                <a:srgbClr val="C00000">
                  <a:alpha val="100000"/>
                </a:srgbClr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84" name="textbox 184"/>
            <p:cNvSpPr/>
            <p:nvPr/>
          </p:nvSpPr>
          <p:spPr>
            <a:xfrm>
              <a:off x="1570484" y="551554"/>
              <a:ext cx="407669" cy="285559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5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ct val="84000"/>
                </a:lnSpc>
              </a:pPr>
              <a:r>
                <a:rPr sz="2400" b="1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</a:t>
              </a:r>
              <a:endParaRPr lang="en-US" altLang="en-US" sz="2400" dirty="0"/>
            </a:p>
            <a:p>
              <a:pPr algn="l" rtl="0" eaLnBrk="0">
                <a:lnSpc>
                  <a:spcPct val="10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600" dirty="0"/>
            </a:p>
            <a:p>
              <a:pPr algn="r" rtl="0" eaLnBrk="0">
                <a:lnSpc>
                  <a:spcPct val="84000"/>
                </a:lnSpc>
                <a:spcBef>
                  <a:spcPts val="0"/>
                </a:spcBef>
              </a:pPr>
              <a:r>
                <a:rPr sz="2400" b="1" kern="0" spc="-14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</a:t>
              </a:r>
              <a:endParaRPr lang="en-US" altLang="en-US" sz="2400" dirty="0"/>
            </a:p>
          </p:txBody>
        </p:sp>
        <p:sp>
          <p:nvSpPr>
            <p:cNvPr id="186" name="path"/>
            <p:cNvSpPr/>
            <p:nvPr/>
          </p:nvSpPr>
          <p:spPr>
            <a:xfrm>
              <a:off x="0" y="231648"/>
              <a:ext cx="2061972" cy="298704"/>
            </a:xfrm>
            <a:custGeom>
              <a:avLst/>
              <a:gdLst/>
              <a:ahLst/>
              <a:cxnLst/>
              <a:rect l="0" t="0" r="0" b="0"/>
              <a:pathLst>
                <a:path w="3247" h="470">
                  <a:moveTo>
                    <a:pt x="9" y="460"/>
                  </a:moveTo>
                  <a:lnTo>
                    <a:pt x="3237" y="460"/>
                  </a:lnTo>
                  <a:lnTo>
                    <a:pt x="3237" y="9"/>
                  </a:lnTo>
                  <a:lnTo>
                    <a:pt x="9" y="9"/>
                  </a:lnTo>
                  <a:lnTo>
                    <a:pt x="9" y="460"/>
                  </a:lnTo>
                  <a:close/>
                </a:path>
              </a:pathLst>
            </a:custGeom>
            <a:noFill/>
            <a:ln w="12192" cap="flat">
              <a:solidFill>
                <a:srgbClr val="C00000">
                  <a:alpha val="100000"/>
                </a:srgbClr>
              </a:solidFill>
              <a:prstDash val="solid"/>
              <a:miter lim="100000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188" name="textbox 188"/>
          <p:cNvSpPr/>
          <p:nvPr/>
        </p:nvSpPr>
        <p:spPr>
          <a:xfrm>
            <a:off x="262238" y="298608"/>
            <a:ext cx="8248015" cy="3803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2400" b="1" kern="0" spc="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一、本科生学生干部任职组织负责人在“石光</a:t>
            </a:r>
            <a:r>
              <a:rPr sz="2400" b="1" kern="0" spc="-1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系统”完善信息</a:t>
            </a:r>
            <a:endParaRPr lang="en-US" altLang="en-US" sz="2400" dirty="0"/>
          </a:p>
        </p:txBody>
      </p:sp>
      <p:graphicFrame>
        <p:nvGraphicFramePr>
          <p:cNvPr id="190" name="table 190"/>
          <p:cNvGraphicFramePr>
            <a:graphicFrameLocks noGrp="1"/>
          </p:cNvGraphicFramePr>
          <p:nvPr/>
        </p:nvGraphicFramePr>
        <p:xfrm>
          <a:off x="566927" y="975359"/>
          <a:ext cx="6002654" cy="370204"/>
        </p:xfrm>
        <a:graphic>
          <a:graphicData uri="http://schemas.openxmlformats.org/drawingml/2006/table">
            <a:tbl>
              <a:tblPr/>
              <a:tblGrid>
                <a:gridCol w="6002654"/>
              </a:tblGrid>
              <a:tr h="3606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9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196850" algn="l" rtl="0" eaLnBrk="0">
                        <a:lnSpc>
                          <a:spcPct val="95000"/>
                        </a:lnSpc>
                      </a:pPr>
                      <a:r>
                        <a:rPr sz="14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（二）</a:t>
                      </a:r>
                      <a:r>
                        <a:rPr sz="1400" b="1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任职组织负责人邀请任职组织成员加入部落并完成部</a:t>
                      </a:r>
                      <a:r>
                        <a:rPr sz="14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门分配</a:t>
                      </a:r>
                      <a:endParaRPr lang="en-US" altLang="en-US" sz="1400" dirty="0"/>
                    </a:p>
                  </a:txBody>
                  <a:tcPr marL="0" marR="0" marT="0" marB="0">
                    <a:lnL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92" name="textbox 192"/>
          <p:cNvSpPr/>
          <p:nvPr/>
        </p:nvSpPr>
        <p:spPr>
          <a:xfrm>
            <a:off x="5540933" y="1540814"/>
            <a:ext cx="4194809" cy="5657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2、部落负责人，登录微信小程序端</a:t>
            </a:r>
            <a:endParaRPr lang="en-US" altLang="en-US" sz="1800" dirty="0"/>
          </a:p>
          <a:p>
            <a:pPr marL="344805" algn="l" rtl="0" eaLnBrk="0">
              <a:lnSpc>
                <a:spcPct val="97000"/>
              </a:lnSpc>
              <a:spcBef>
                <a:spcPts val="60"/>
              </a:spcBef>
            </a:pPr>
            <a:r>
              <a:rPr sz="18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右下角，我的，部落管理，部</a:t>
            </a:r>
            <a:r>
              <a:rPr sz="18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落成员，</a:t>
            </a:r>
            <a:endParaRPr lang="en-US" altLang="en-US" sz="1800" dirty="0"/>
          </a:p>
        </p:txBody>
      </p:sp>
      <p:sp>
        <p:nvSpPr>
          <p:cNvPr id="194" name="textbox 194"/>
          <p:cNvSpPr/>
          <p:nvPr/>
        </p:nvSpPr>
        <p:spPr>
          <a:xfrm>
            <a:off x="675538" y="1560626"/>
            <a:ext cx="3977004" cy="5664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7000"/>
              </a:lnSpc>
            </a:pPr>
            <a:endParaRPr lang="en-US" altLang="en-US" sz="100" dirty="0"/>
          </a:p>
          <a:p>
            <a:pPr marL="335915" indent="-323215" algn="l" rtl="0" eaLnBrk="0">
              <a:lnSpc>
                <a:spcPct val="99000"/>
              </a:lnSpc>
            </a:pPr>
            <a:r>
              <a:rPr sz="18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1、成员申请加入部落，微信小程序</a:t>
            </a:r>
            <a:r>
              <a:rPr sz="18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端，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首页搜索框输入部落名称</a:t>
            </a:r>
            <a:endParaRPr lang="en-US" altLang="en-US" sz="1800" dirty="0"/>
          </a:p>
        </p:txBody>
      </p:sp>
      <p:sp>
        <p:nvSpPr>
          <p:cNvPr id="196" name="rect"/>
          <p:cNvSpPr/>
          <p:nvPr/>
        </p:nvSpPr>
        <p:spPr>
          <a:xfrm>
            <a:off x="4760975" y="646176"/>
            <a:ext cx="6835140" cy="170688"/>
          </a:xfrm>
          <a:prstGeom prst="rect">
            <a:avLst/>
          </a:prstGeom>
          <a:solidFill>
            <a:srgbClr val="0176A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98" name="rect"/>
          <p:cNvSpPr/>
          <p:nvPr/>
        </p:nvSpPr>
        <p:spPr>
          <a:xfrm>
            <a:off x="580644" y="646176"/>
            <a:ext cx="3950208" cy="170688"/>
          </a:xfrm>
          <a:prstGeom prst="rect">
            <a:avLst/>
          </a:prstGeom>
          <a:solidFill>
            <a:srgbClr val="E5AA5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00" name="textbox 200"/>
          <p:cNvSpPr/>
          <p:nvPr/>
        </p:nvSpPr>
        <p:spPr>
          <a:xfrm>
            <a:off x="10047655" y="1815134"/>
            <a:ext cx="1107439" cy="2914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095"/>
              </a:lnSpc>
            </a:pPr>
            <a:r>
              <a:rPr sz="17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同意加入。</a:t>
            </a:r>
            <a:endParaRPr lang="en-US" altLang="en-US" sz="1700" dirty="0"/>
          </a:p>
        </p:txBody>
      </p:sp>
      <p:pic>
        <p:nvPicPr>
          <p:cNvPr id="202" name="picture 2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7911" y="65532"/>
            <a:ext cx="274320" cy="274319"/>
          </a:xfrm>
          <a:prstGeom prst="rect">
            <a:avLst/>
          </a:prstGeom>
        </p:spPr>
      </p:pic>
      <p:pic>
        <p:nvPicPr>
          <p:cNvPr id="204" name="picture 20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830811" y="6515100"/>
            <a:ext cx="272795" cy="272795"/>
          </a:xfrm>
          <a:prstGeom prst="rect">
            <a:avLst/>
          </a:prstGeom>
        </p:spPr>
      </p:pic>
      <p:sp>
        <p:nvSpPr>
          <p:cNvPr id="206" name="textbox 206"/>
          <p:cNvSpPr/>
          <p:nvPr/>
        </p:nvSpPr>
        <p:spPr>
          <a:xfrm>
            <a:off x="8240624" y="6150050"/>
            <a:ext cx="190500" cy="3302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algn="r" rtl="0" eaLnBrk="0">
              <a:lnSpc>
                <a:spcPct val="87000"/>
              </a:lnSpc>
            </a:pPr>
            <a:r>
              <a:rPr sz="2300" b="1" kern="0" spc="-1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lang="en-US" altLang="en-US" sz="2300" dirty="0"/>
          </a:p>
        </p:txBody>
      </p:sp>
      <p:sp>
        <p:nvSpPr>
          <p:cNvPr id="208" name="rect"/>
          <p:cNvSpPr/>
          <p:nvPr/>
        </p:nvSpPr>
        <p:spPr>
          <a:xfrm>
            <a:off x="5228844" y="1339596"/>
            <a:ext cx="6095" cy="5518401"/>
          </a:xfrm>
          <a:prstGeom prst="rect">
            <a:avLst/>
          </a:prstGeom>
          <a:solidFill>
            <a:srgbClr val="C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picture 2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10184" y="2150363"/>
            <a:ext cx="10381488" cy="4707633"/>
          </a:xfrm>
          <a:prstGeom prst="rect">
            <a:avLst/>
          </a:prstGeom>
        </p:spPr>
      </p:pic>
      <p:sp>
        <p:nvSpPr>
          <p:cNvPr id="212" name="textbox 212"/>
          <p:cNvSpPr/>
          <p:nvPr/>
        </p:nvSpPr>
        <p:spPr>
          <a:xfrm>
            <a:off x="1064463" y="1834946"/>
            <a:ext cx="10111740" cy="123761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18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进行人员部门分配。</a:t>
            </a:r>
            <a:endParaRPr lang="en-US" altLang="en-US" sz="1800" dirty="0"/>
          </a:p>
          <a:p>
            <a:pPr algn="l" rtl="0" eaLnBrk="0">
              <a:lnSpc>
                <a:spcPct val="117000"/>
              </a:lnSpc>
            </a:pPr>
            <a:endParaRPr lang="en-US" altLang="en-US" sz="1000" dirty="0"/>
          </a:p>
          <a:p>
            <a:pPr algn="l" rtl="0" eaLnBrk="0">
              <a:lnSpc>
                <a:spcPct val="117000"/>
              </a:lnSpc>
            </a:pPr>
            <a:endParaRPr lang="en-US" altLang="en-US" sz="1000" dirty="0"/>
          </a:p>
          <a:p>
            <a:pPr algn="l" rtl="0" eaLnBrk="0">
              <a:lnSpc>
                <a:spcPct val="117000"/>
              </a:lnSpc>
            </a:pPr>
            <a:endParaRPr lang="en-US" altLang="en-US" sz="1000" dirty="0"/>
          </a:p>
          <a:p>
            <a:pPr algn="l" rtl="0" eaLnBrk="0">
              <a:lnSpc>
                <a:spcPct val="100000"/>
              </a:lnSpc>
            </a:pPr>
            <a:endParaRPr lang="en-US" altLang="en-US" sz="600" dirty="0"/>
          </a:p>
          <a:p>
            <a:pPr marL="1829435" algn="l" rtl="0" eaLnBrk="0">
              <a:lnSpc>
                <a:spcPct val="84000"/>
              </a:lnSpc>
              <a:spcBef>
                <a:spcPts val="0"/>
              </a:spcBef>
              <a:tabLst>
                <a:tab pos="6607810" algn="l"/>
                <a:tab pos="10098405" algn="l"/>
              </a:tabLst>
            </a:pPr>
            <a:r>
              <a:rPr sz="2400" u="sng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400" b="1" u="sng" kern="0" spc="-14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2400" b="1" u="sng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endParaRPr lang="en-US" altLang="en-US" sz="2400" dirty="0"/>
          </a:p>
        </p:txBody>
      </p:sp>
      <p:sp>
        <p:nvSpPr>
          <p:cNvPr id="214" name="textbox 214"/>
          <p:cNvSpPr/>
          <p:nvPr/>
        </p:nvSpPr>
        <p:spPr>
          <a:xfrm>
            <a:off x="4191101" y="4177995"/>
            <a:ext cx="5487034" cy="11017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ct val="83000"/>
              </a:lnSpc>
            </a:pPr>
            <a:r>
              <a:rPr sz="2400" b="1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lang="en-US" altLang="en-US" sz="2400" dirty="0"/>
          </a:p>
          <a:p>
            <a:pPr algn="l" rtl="0" eaLnBrk="0">
              <a:lnSpc>
                <a:spcPct val="122000"/>
              </a:lnSpc>
            </a:pPr>
            <a:endParaRPr lang="en-US" altLang="en-US" sz="1000" dirty="0"/>
          </a:p>
          <a:p>
            <a:pPr algn="l" rtl="0" eaLnBrk="0">
              <a:lnSpc>
                <a:spcPct val="123000"/>
              </a:lnSpc>
            </a:pPr>
            <a:endParaRPr lang="en-US" altLang="en-US" sz="1000" dirty="0"/>
          </a:p>
          <a:p>
            <a:pPr algn="l" rtl="0" eaLnBrk="0">
              <a:lnSpc>
                <a:spcPct val="100000"/>
              </a:lnSpc>
            </a:pPr>
            <a:endParaRPr lang="en-US" altLang="en-US" sz="600" dirty="0"/>
          </a:p>
          <a:p>
            <a:pPr marL="12700" algn="l" rtl="0" eaLnBrk="0">
              <a:lnSpc>
                <a:spcPct val="84000"/>
              </a:lnSpc>
              <a:spcBef>
                <a:spcPts val="5"/>
              </a:spcBef>
            </a:pPr>
            <a:r>
              <a:rPr sz="2400" b="1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lang="en-US" altLang="en-US" sz="2400" dirty="0"/>
          </a:p>
        </p:txBody>
      </p:sp>
      <p:sp>
        <p:nvSpPr>
          <p:cNvPr id="216" name="textbox 216"/>
          <p:cNvSpPr/>
          <p:nvPr/>
        </p:nvSpPr>
        <p:spPr>
          <a:xfrm>
            <a:off x="262238" y="298608"/>
            <a:ext cx="8248015" cy="3803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2400" b="1" kern="0" spc="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一、本科生学生干部任职组织负责人在“石光</a:t>
            </a:r>
            <a:r>
              <a:rPr sz="2400" b="1" kern="0" spc="-1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系统”完善信息</a:t>
            </a:r>
            <a:endParaRPr lang="en-US" altLang="en-US" sz="2400" dirty="0"/>
          </a:p>
        </p:txBody>
      </p:sp>
      <p:sp>
        <p:nvSpPr>
          <p:cNvPr id="218" name="textbox 218"/>
          <p:cNvSpPr/>
          <p:nvPr/>
        </p:nvSpPr>
        <p:spPr>
          <a:xfrm>
            <a:off x="667765" y="1560626"/>
            <a:ext cx="9768840" cy="2921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18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3、部落负责人，登录网页端。  我的部落，    管理的部落，选择部落名称，点</a:t>
            </a:r>
            <a:r>
              <a:rPr sz="18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击进入部落管理页面。</a:t>
            </a:r>
            <a:endParaRPr lang="en-US" altLang="en-US" sz="1800" dirty="0"/>
          </a:p>
        </p:txBody>
      </p:sp>
      <p:graphicFrame>
        <p:nvGraphicFramePr>
          <p:cNvPr id="220" name="table 220"/>
          <p:cNvGraphicFramePr>
            <a:graphicFrameLocks noGrp="1"/>
          </p:cNvGraphicFramePr>
          <p:nvPr/>
        </p:nvGraphicFramePr>
        <p:xfrm>
          <a:off x="566927" y="975359"/>
          <a:ext cx="6002654" cy="370204"/>
        </p:xfrm>
        <a:graphic>
          <a:graphicData uri="http://schemas.openxmlformats.org/drawingml/2006/table">
            <a:tbl>
              <a:tblPr/>
              <a:tblGrid>
                <a:gridCol w="6002654"/>
              </a:tblGrid>
              <a:tr h="3606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9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196850" algn="l" rtl="0" eaLnBrk="0">
                        <a:lnSpc>
                          <a:spcPct val="95000"/>
                        </a:lnSpc>
                      </a:pPr>
                      <a:r>
                        <a:rPr sz="14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（二）</a:t>
                      </a:r>
                      <a:r>
                        <a:rPr sz="1400" b="1" kern="0" spc="-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任职组织负责人邀请任职组织成员加入部落并完成部</a:t>
                      </a:r>
                      <a:r>
                        <a:rPr sz="14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门分配</a:t>
                      </a:r>
                      <a:endParaRPr lang="en-US" altLang="en-US" sz="1400" dirty="0"/>
                    </a:p>
                  </a:txBody>
                  <a:tcPr marL="0" marR="0" marT="0" marB="0">
                    <a:lnL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22" name="rect"/>
          <p:cNvSpPr/>
          <p:nvPr/>
        </p:nvSpPr>
        <p:spPr>
          <a:xfrm>
            <a:off x="4760975" y="646176"/>
            <a:ext cx="6835140" cy="170688"/>
          </a:xfrm>
          <a:prstGeom prst="rect">
            <a:avLst/>
          </a:prstGeom>
          <a:solidFill>
            <a:srgbClr val="0176A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24" name="rect"/>
          <p:cNvSpPr/>
          <p:nvPr/>
        </p:nvSpPr>
        <p:spPr>
          <a:xfrm>
            <a:off x="580644" y="646176"/>
            <a:ext cx="3950208" cy="170688"/>
          </a:xfrm>
          <a:prstGeom prst="rect">
            <a:avLst/>
          </a:prstGeom>
          <a:solidFill>
            <a:srgbClr val="E5AA5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26" name="picture 2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911" y="65532"/>
            <a:ext cx="274320" cy="274319"/>
          </a:xfrm>
          <a:prstGeom prst="rect">
            <a:avLst/>
          </a:prstGeom>
        </p:spPr>
      </p:pic>
      <p:pic>
        <p:nvPicPr>
          <p:cNvPr id="228" name="picture 2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830811" y="6515100"/>
            <a:ext cx="272795" cy="272795"/>
          </a:xfrm>
          <a:prstGeom prst="rect">
            <a:avLst/>
          </a:prstGeom>
        </p:spPr>
      </p:pic>
      <p:sp>
        <p:nvSpPr>
          <p:cNvPr id="230" name="rect"/>
          <p:cNvSpPr/>
          <p:nvPr/>
        </p:nvSpPr>
        <p:spPr>
          <a:xfrm>
            <a:off x="2887980" y="2031491"/>
            <a:ext cx="12191" cy="4825999"/>
          </a:xfrm>
          <a:prstGeom prst="rect">
            <a:avLst/>
          </a:prstGeom>
          <a:solidFill>
            <a:srgbClr val="FF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32" name="textbox 232"/>
          <p:cNvSpPr/>
          <p:nvPr/>
        </p:nvSpPr>
        <p:spPr>
          <a:xfrm>
            <a:off x="816993" y="4510906"/>
            <a:ext cx="186054" cy="3289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algn="r" rtl="0" eaLnBrk="0">
              <a:lnSpc>
                <a:spcPct val="90000"/>
              </a:lnSpc>
            </a:pPr>
            <a:r>
              <a:rPr sz="2200" b="1" kern="0" spc="-1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picture 2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70276" y="2150364"/>
            <a:ext cx="7999476" cy="4649722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 rot="21600000">
            <a:off x="710184" y="2150363"/>
            <a:ext cx="2133600" cy="4226052"/>
            <a:chOff x="0" y="0"/>
            <a:chExt cx="2133600" cy="4226052"/>
          </a:xfrm>
        </p:grpSpPr>
        <p:pic>
          <p:nvPicPr>
            <p:cNvPr id="236" name="picture 23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2133600" cy="4226052"/>
            </a:xfrm>
            <a:prstGeom prst="rect">
              <a:avLst/>
            </a:prstGeom>
          </p:spPr>
        </p:pic>
        <p:sp>
          <p:nvSpPr>
            <p:cNvPr id="238" name="textbox 238"/>
            <p:cNvSpPr/>
            <p:nvPr/>
          </p:nvSpPr>
          <p:spPr>
            <a:xfrm>
              <a:off x="-12700" y="-12700"/>
              <a:ext cx="2159000" cy="432498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9000"/>
                </a:lnSpc>
              </a:pPr>
              <a:endParaRPr lang="en-US" altLang="en-US" sz="100" dirty="0"/>
            </a:p>
            <a:p>
              <a:pPr marL="132080" algn="l" rtl="0" eaLnBrk="0">
                <a:lnSpc>
                  <a:spcPct val="84000"/>
                </a:lnSpc>
              </a:pPr>
              <a:r>
                <a:rPr sz="2400" b="1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</a:t>
              </a:r>
              <a:endParaRPr lang="en-US" altLang="en-US" sz="2400" dirty="0"/>
            </a:p>
          </p:txBody>
        </p:sp>
      </p:grpSp>
      <p:sp>
        <p:nvSpPr>
          <p:cNvPr id="240" name="textbox 240"/>
          <p:cNvSpPr/>
          <p:nvPr/>
        </p:nvSpPr>
        <p:spPr>
          <a:xfrm>
            <a:off x="656336" y="1560626"/>
            <a:ext cx="10510519" cy="5664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7000"/>
              </a:lnSpc>
            </a:pPr>
            <a:endParaRPr lang="en-US" altLang="en-US" sz="100" dirty="0"/>
          </a:p>
          <a:p>
            <a:pPr marL="12700" indent="19050" algn="l" rtl="0" eaLnBrk="0">
              <a:lnSpc>
                <a:spcPct val="99000"/>
              </a:lnSpc>
            </a:pP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1、由部落管理员（任职组织负责人</a:t>
            </a:r>
            <a:r>
              <a:rPr sz="18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），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在网页前端，我</a:t>
            </a:r>
            <a:r>
              <a:rPr sz="18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的部落，   管理的部落，选择部落名称，点击进入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部落管理页面，点击“</a:t>
            </a:r>
            <a:r>
              <a:rPr sz="18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内设机构”</a:t>
            </a:r>
            <a:endParaRPr lang="en-US" altLang="en-US" sz="1800" dirty="0"/>
          </a:p>
        </p:txBody>
      </p:sp>
      <p:sp>
        <p:nvSpPr>
          <p:cNvPr id="242" name="textbox 242"/>
          <p:cNvSpPr/>
          <p:nvPr/>
        </p:nvSpPr>
        <p:spPr>
          <a:xfrm>
            <a:off x="262238" y="298608"/>
            <a:ext cx="8248015" cy="3803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2400" b="1" kern="0" spc="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一、本科生学生干部任职组织负责人在“石光</a:t>
            </a:r>
            <a:r>
              <a:rPr sz="2400" b="1" kern="0" spc="-1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系统”完善信息</a:t>
            </a:r>
            <a:endParaRPr lang="en-US" altLang="en-US" sz="2400" dirty="0"/>
          </a:p>
        </p:txBody>
      </p:sp>
      <p:graphicFrame>
        <p:nvGraphicFramePr>
          <p:cNvPr id="244" name="table 244"/>
          <p:cNvGraphicFramePr>
            <a:graphicFrameLocks noGrp="1"/>
          </p:cNvGraphicFramePr>
          <p:nvPr/>
        </p:nvGraphicFramePr>
        <p:xfrm>
          <a:off x="566927" y="975359"/>
          <a:ext cx="6002654" cy="370204"/>
        </p:xfrm>
        <a:graphic>
          <a:graphicData uri="http://schemas.openxmlformats.org/drawingml/2006/table">
            <a:tbl>
              <a:tblPr/>
              <a:tblGrid>
                <a:gridCol w="6002654"/>
              </a:tblGrid>
              <a:tr h="3606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9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196850" algn="l" rtl="0" eaLnBrk="0">
                        <a:lnSpc>
                          <a:spcPct val="95000"/>
                        </a:lnSpc>
                      </a:pPr>
                      <a:r>
                        <a:rPr sz="1400" b="1" kern="0" spc="-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（三） 完成学生任职管理</a:t>
                      </a:r>
                      <a:endParaRPr lang="en-US" altLang="en-US" sz="1400" dirty="0"/>
                    </a:p>
                  </a:txBody>
                  <a:tcPr marL="0" marR="0" marT="0" marB="0">
                    <a:lnL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6" name="textbox 246"/>
          <p:cNvSpPr/>
          <p:nvPr/>
        </p:nvSpPr>
        <p:spPr>
          <a:xfrm>
            <a:off x="2881376" y="2726868"/>
            <a:ext cx="8295005" cy="346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4000"/>
              </a:lnSpc>
              <a:tabLst>
                <a:tab pos="4791075" algn="l"/>
                <a:tab pos="8281035" algn="l"/>
              </a:tabLst>
            </a:pPr>
            <a:r>
              <a:rPr sz="2400" u="sng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400" b="1" u="sng" kern="0" spc="-1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2400" b="1" u="sng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endParaRPr lang="en-US" altLang="en-US" sz="2400" dirty="0"/>
          </a:p>
        </p:txBody>
      </p:sp>
      <p:sp>
        <p:nvSpPr>
          <p:cNvPr id="248" name="textbox 248"/>
          <p:cNvSpPr/>
          <p:nvPr/>
        </p:nvSpPr>
        <p:spPr>
          <a:xfrm>
            <a:off x="4191101" y="4946701"/>
            <a:ext cx="5550534" cy="3568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0000"/>
              </a:lnSpc>
            </a:pPr>
            <a:r>
              <a:rPr sz="2400" b="1" kern="0" spc="-1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2400" b="1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                   </a:t>
            </a:r>
            <a:r>
              <a:rPr sz="2400" b="1" kern="0" spc="-1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lang="en-US" altLang="en-US" sz="2400" dirty="0"/>
          </a:p>
        </p:txBody>
      </p:sp>
      <p:sp>
        <p:nvSpPr>
          <p:cNvPr id="250" name="rect"/>
          <p:cNvSpPr/>
          <p:nvPr/>
        </p:nvSpPr>
        <p:spPr>
          <a:xfrm>
            <a:off x="4760975" y="646176"/>
            <a:ext cx="6835140" cy="170688"/>
          </a:xfrm>
          <a:prstGeom prst="rect">
            <a:avLst/>
          </a:prstGeom>
          <a:solidFill>
            <a:srgbClr val="0176A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52" name="rect"/>
          <p:cNvSpPr/>
          <p:nvPr/>
        </p:nvSpPr>
        <p:spPr>
          <a:xfrm>
            <a:off x="580644" y="646176"/>
            <a:ext cx="3950208" cy="170688"/>
          </a:xfrm>
          <a:prstGeom prst="rect">
            <a:avLst/>
          </a:prstGeom>
          <a:solidFill>
            <a:srgbClr val="E5AA5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54" name="picture 2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7911" y="65532"/>
            <a:ext cx="274320" cy="274319"/>
          </a:xfrm>
          <a:prstGeom prst="rect">
            <a:avLst/>
          </a:prstGeom>
        </p:spPr>
      </p:pic>
      <p:pic>
        <p:nvPicPr>
          <p:cNvPr id="256" name="picture 2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830811" y="6515100"/>
            <a:ext cx="272795" cy="272795"/>
          </a:xfrm>
          <a:prstGeom prst="rect">
            <a:avLst/>
          </a:prstGeom>
        </p:spPr>
      </p:pic>
      <p:sp>
        <p:nvSpPr>
          <p:cNvPr id="258" name="rect"/>
          <p:cNvSpPr/>
          <p:nvPr/>
        </p:nvSpPr>
        <p:spPr>
          <a:xfrm>
            <a:off x="2887980" y="2031491"/>
            <a:ext cx="12191" cy="4825999"/>
          </a:xfrm>
          <a:prstGeom prst="rect">
            <a:avLst/>
          </a:prstGeom>
          <a:solidFill>
            <a:srgbClr val="FF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picture 2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61416" y="2017774"/>
            <a:ext cx="9089135" cy="4818886"/>
          </a:xfrm>
          <a:prstGeom prst="rect">
            <a:avLst/>
          </a:prstGeom>
        </p:spPr>
      </p:pic>
      <p:sp>
        <p:nvSpPr>
          <p:cNvPr id="262" name="textbox 262"/>
          <p:cNvSpPr/>
          <p:nvPr/>
        </p:nvSpPr>
        <p:spPr>
          <a:xfrm>
            <a:off x="4920157" y="3164324"/>
            <a:ext cx="3729354" cy="19932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algn="r" rtl="0" eaLnBrk="0">
              <a:lnSpc>
                <a:spcPct val="90000"/>
              </a:lnSpc>
            </a:pPr>
            <a:r>
              <a:rPr sz="2200" b="1" kern="0" spc="-1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en-US" sz="2200" dirty="0"/>
          </a:p>
          <a:p>
            <a:pPr algn="l" rtl="0" eaLnBrk="0">
              <a:lnSpc>
                <a:spcPct val="159000"/>
              </a:lnSpc>
            </a:pPr>
            <a:endParaRPr lang="en-US" altLang="en-US" sz="1000" dirty="0"/>
          </a:p>
          <a:p>
            <a:pPr marL="23495" algn="l" rtl="0" eaLnBrk="0">
              <a:lnSpc>
                <a:spcPct val="84000"/>
              </a:lnSpc>
              <a:spcBef>
                <a:spcPts val="720"/>
              </a:spcBef>
            </a:pPr>
            <a:r>
              <a:rPr sz="2400" b="1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altLang="en-US" sz="2400" dirty="0"/>
          </a:p>
          <a:p>
            <a:pPr algn="l" rtl="0" eaLnBrk="0">
              <a:lnSpc>
                <a:spcPct val="159000"/>
              </a:lnSpc>
            </a:pPr>
            <a:endParaRPr lang="en-US" altLang="en-US" sz="1000" dirty="0"/>
          </a:p>
          <a:p>
            <a:pPr marL="31115" algn="l" rtl="0" eaLnBrk="0">
              <a:lnSpc>
                <a:spcPct val="84000"/>
              </a:lnSpc>
              <a:spcBef>
                <a:spcPts val="730"/>
              </a:spcBef>
            </a:pPr>
            <a:r>
              <a:rPr sz="2400" b="1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lang="en-US" altLang="en-US" sz="2400" dirty="0"/>
          </a:p>
          <a:p>
            <a:pPr marL="12700" algn="l" rtl="0" eaLnBrk="0">
              <a:lnSpc>
                <a:spcPct val="83000"/>
              </a:lnSpc>
              <a:spcBef>
                <a:spcPts val="615"/>
              </a:spcBef>
            </a:pPr>
            <a:r>
              <a:rPr sz="2400" b="1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lang="en-US" altLang="en-US" sz="2400" dirty="0"/>
          </a:p>
        </p:txBody>
      </p:sp>
      <p:sp>
        <p:nvSpPr>
          <p:cNvPr id="264" name="textbox 264"/>
          <p:cNvSpPr/>
          <p:nvPr/>
        </p:nvSpPr>
        <p:spPr>
          <a:xfrm>
            <a:off x="262238" y="298608"/>
            <a:ext cx="8248015" cy="3803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2400" b="1" kern="0" spc="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一、本科生学生干部任职组织负责人在“石光</a:t>
            </a:r>
            <a:r>
              <a:rPr sz="2400" b="1" kern="0" spc="-1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系统”完善信息</a:t>
            </a:r>
            <a:endParaRPr lang="en-US" altLang="en-US" sz="2400" dirty="0"/>
          </a:p>
        </p:txBody>
      </p:sp>
      <p:graphicFrame>
        <p:nvGraphicFramePr>
          <p:cNvPr id="266" name="table 266"/>
          <p:cNvGraphicFramePr>
            <a:graphicFrameLocks noGrp="1"/>
          </p:cNvGraphicFramePr>
          <p:nvPr/>
        </p:nvGraphicFramePr>
        <p:xfrm>
          <a:off x="566927" y="975359"/>
          <a:ext cx="6002654" cy="370204"/>
        </p:xfrm>
        <a:graphic>
          <a:graphicData uri="http://schemas.openxmlformats.org/drawingml/2006/table">
            <a:tbl>
              <a:tblPr/>
              <a:tblGrid>
                <a:gridCol w="6002654"/>
              </a:tblGrid>
              <a:tr h="3606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9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196850" algn="l" rtl="0" eaLnBrk="0">
                        <a:lnSpc>
                          <a:spcPct val="95000"/>
                        </a:lnSpc>
                      </a:pPr>
                      <a:r>
                        <a:rPr sz="1400" b="1" kern="0" spc="-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（二）完成学生任职管理</a:t>
                      </a:r>
                      <a:endParaRPr lang="en-US" altLang="en-US" sz="1400" dirty="0"/>
                    </a:p>
                  </a:txBody>
                  <a:tcPr marL="0" marR="0" marT="0" marB="0">
                    <a:lnL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8" name="textbox 268"/>
          <p:cNvSpPr/>
          <p:nvPr/>
        </p:nvSpPr>
        <p:spPr>
          <a:xfrm>
            <a:off x="665022" y="1560626"/>
            <a:ext cx="7458709" cy="2921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2、在“赋予职位”页面，点击新增，选择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任职年度、任职岗位、职务名称</a:t>
            </a:r>
            <a:endParaRPr lang="en-US" altLang="en-US" sz="1800" dirty="0"/>
          </a:p>
        </p:txBody>
      </p:sp>
      <p:sp>
        <p:nvSpPr>
          <p:cNvPr id="270" name="rect"/>
          <p:cNvSpPr/>
          <p:nvPr/>
        </p:nvSpPr>
        <p:spPr>
          <a:xfrm>
            <a:off x="4760975" y="646176"/>
            <a:ext cx="6835140" cy="170688"/>
          </a:xfrm>
          <a:prstGeom prst="rect">
            <a:avLst/>
          </a:prstGeom>
          <a:solidFill>
            <a:srgbClr val="0176A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72" name="rect"/>
          <p:cNvSpPr/>
          <p:nvPr/>
        </p:nvSpPr>
        <p:spPr>
          <a:xfrm>
            <a:off x="580644" y="646176"/>
            <a:ext cx="3950208" cy="170688"/>
          </a:xfrm>
          <a:prstGeom prst="rect">
            <a:avLst/>
          </a:prstGeom>
          <a:solidFill>
            <a:srgbClr val="E5AA5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74" name="path"/>
          <p:cNvSpPr/>
          <p:nvPr/>
        </p:nvSpPr>
        <p:spPr>
          <a:xfrm>
            <a:off x="8720328" y="2977895"/>
            <a:ext cx="708659" cy="493776"/>
          </a:xfrm>
          <a:custGeom>
            <a:avLst/>
            <a:gdLst/>
            <a:ahLst/>
            <a:cxnLst/>
            <a:rect l="0" t="0" r="0" b="0"/>
            <a:pathLst>
              <a:path w="1115" h="777">
                <a:moveTo>
                  <a:pt x="9" y="768"/>
                </a:moveTo>
                <a:lnTo>
                  <a:pt x="1106" y="768"/>
                </a:lnTo>
                <a:lnTo>
                  <a:pt x="1106" y="9"/>
                </a:lnTo>
                <a:lnTo>
                  <a:pt x="9" y="9"/>
                </a:lnTo>
                <a:lnTo>
                  <a:pt x="9" y="768"/>
                </a:lnTo>
                <a:close/>
              </a:path>
            </a:pathLst>
          </a:custGeom>
          <a:noFill/>
          <a:ln w="12192" cap="flat">
            <a:solidFill>
              <a:srgbClr val="FF0000">
                <a:alpha val="100000"/>
              </a:srgbClr>
            </a:solidFill>
            <a:prstDash val="solid"/>
            <a:miter lim="10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76" name="picture 2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911" y="65532"/>
            <a:ext cx="274320" cy="274319"/>
          </a:xfrm>
          <a:prstGeom prst="rect">
            <a:avLst/>
          </a:prstGeom>
        </p:spPr>
      </p:pic>
      <p:pic>
        <p:nvPicPr>
          <p:cNvPr id="278" name="picture 2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830811" y="6515100"/>
            <a:ext cx="272795" cy="27279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textbox 280"/>
          <p:cNvSpPr/>
          <p:nvPr/>
        </p:nvSpPr>
        <p:spPr>
          <a:xfrm>
            <a:off x="1706321" y="2078888"/>
            <a:ext cx="8242300" cy="3803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2400" b="1" kern="0" spc="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一、本科生学生干部任职组织负责</a:t>
            </a:r>
            <a:r>
              <a:rPr sz="2400" b="1" kern="0" spc="-1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人在“石光系统”完善信息</a:t>
            </a:r>
            <a:endParaRPr lang="en-US" altLang="en-US" sz="2400" dirty="0"/>
          </a:p>
        </p:txBody>
      </p:sp>
      <p:sp>
        <p:nvSpPr>
          <p:cNvPr id="282" name="textbox 282"/>
          <p:cNvSpPr/>
          <p:nvPr/>
        </p:nvSpPr>
        <p:spPr>
          <a:xfrm>
            <a:off x="1739325" y="3218846"/>
            <a:ext cx="5808345" cy="3803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2400" b="1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二、学生干部任职组织负</a:t>
            </a:r>
            <a:r>
              <a:rPr sz="2400" b="1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责人录入考核结果</a:t>
            </a:r>
            <a:endParaRPr lang="en-US" altLang="en-US" sz="2400" dirty="0"/>
          </a:p>
        </p:txBody>
      </p:sp>
      <p:sp>
        <p:nvSpPr>
          <p:cNvPr id="284" name="textbox 284"/>
          <p:cNvSpPr/>
          <p:nvPr/>
        </p:nvSpPr>
        <p:spPr>
          <a:xfrm>
            <a:off x="414023" y="215042"/>
            <a:ext cx="5203825" cy="3822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8000"/>
              </a:lnSpc>
            </a:pPr>
            <a:r>
              <a:rPr sz="2400" b="1" kern="0" spc="0" dirty="0">
                <a:solidFill>
                  <a:srgbClr val="76717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本科生学生干部第二课堂学时</a:t>
            </a:r>
            <a:r>
              <a:rPr sz="2400" b="1" kern="0" spc="-10" dirty="0">
                <a:solidFill>
                  <a:srgbClr val="76717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认定流程</a:t>
            </a:r>
            <a:endParaRPr lang="en-US" altLang="en-US" sz="2400" dirty="0"/>
          </a:p>
        </p:txBody>
      </p:sp>
      <p:sp>
        <p:nvSpPr>
          <p:cNvPr id="286" name="textbox 286"/>
          <p:cNvSpPr/>
          <p:nvPr/>
        </p:nvSpPr>
        <p:spPr>
          <a:xfrm>
            <a:off x="1755470" y="4495317"/>
            <a:ext cx="5199379" cy="379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2400" b="1" kern="0" spc="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三、学生本人查看考</a:t>
            </a:r>
            <a:r>
              <a:rPr sz="2400" b="1" kern="0" spc="-1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核结果并设置比例</a:t>
            </a:r>
            <a:endParaRPr lang="en-US" altLang="en-US" sz="2400" dirty="0"/>
          </a:p>
        </p:txBody>
      </p:sp>
      <p:sp>
        <p:nvSpPr>
          <p:cNvPr id="288" name="rect"/>
          <p:cNvSpPr/>
          <p:nvPr/>
        </p:nvSpPr>
        <p:spPr>
          <a:xfrm>
            <a:off x="4760975" y="646176"/>
            <a:ext cx="6835140" cy="170688"/>
          </a:xfrm>
          <a:prstGeom prst="rect">
            <a:avLst/>
          </a:prstGeom>
          <a:solidFill>
            <a:srgbClr val="0176A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18" name="group 18"/>
          <p:cNvGrpSpPr/>
          <p:nvPr/>
        </p:nvGrpSpPr>
        <p:grpSpPr>
          <a:xfrm rot="21600000">
            <a:off x="1700783" y="4863083"/>
            <a:ext cx="8618220" cy="102108"/>
            <a:chOff x="0" y="0"/>
            <a:chExt cx="8618220" cy="102108"/>
          </a:xfrm>
        </p:grpSpPr>
        <p:sp>
          <p:nvSpPr>
            <p:cNvPr id="290" name="path"/>
            <p:cNvSpPr/>
            <p:nvPr/>
          </p:nvSpPr>
          <p:spPr>
            <a:xfrm>
              <a:off x="0" y="0"/>
              <a:ext cx="1307592" cy="102108"/>
            </a:xfrm>
            <a:custGeom>
              <a:avLst/>
              <a:gdLst/>
              <a:ahLst/>
              <a:cxnLst/>
              <a:rect l="0" t="0" r="0" b="0"/>
              <a:pathLst>
                <a:path w="2059" h="160">
                  <a:moveTo>
                    <a:pt x="0" y="0"/>
                  </a:moveTo>
                  <a:lnTo>
                    <a:pt x="1926" y="0"/>
                  </a:lnTo>
                  <a:lnTo>
                    <a:pt x="2059" y="160"/>
                  </a:lnTo>
                  <a:lnTo>
                    <a:pt x="0" y="1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AA5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92" name="path"/>
            <p:cNvSpPr/>
            <p:nvPr/>
          </p:nvSpPr>
          <p:spPr>
            <a:xfrm>
              <a:off x="1418844" y="0"/>
              <a:ext cx="7199376" cy="102108"/>
            </a:xfrm>
            <a:custGeom>
              <a:avLst/>
              <a:gdLst/>
              <a:ahLst/>
              <a:cxnLst/>
              <a:rect l="0" t="0" r="0" b="0"/>
              <a:pathLst>
                <a:path w="11337" h="160">
                  <a:moveTo>
                    <a:pt x="0" y="0"/>
                  </a:moveTo>
                  <a:lnTo>
                    <a:pt x="11337" y="0"/>
                  </a:lnTo>
                  <a:lnTo>
                    <a:pt x="11337" y="160"/>
                  </a:lnTo>
                  <a:lnTo>
                    <a:pt x="331" y="1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76A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group 20"/>
          <p:cNvGrpSpPr/>
          <p:nvPr/>
        </p:nvGrpSpPr>
        <p:grpSpPr>
          <a:xfrm rot="21600000">
            <a:off x="1702307" y="3648455"/>
            <a:ext cx="8618219" cy="102107"/>
            <a:chOff x="0" y="0"/>
            <a:chExt cx="8618219" cy="102107"/>
          </a:xfrm>
        </p:grpSpPr>
        <p:sp>
          <p:nvSpPr>
            <p:cNvPr id="294" name="path"/>
            <p:cNvSpPr/>
            <p:nvPr/>
          </p:nvSpPr>
          <p:spPr>
            <a:xfrm>
              <a:off x="0" y="0"/>
              <a:ext cx="1307592" cy="102107"/>
            </a:xfrm>
            <a:custGeom>
              <a:avLst/>
              <a:gdLst/>
              <a:ahLst/>
              <a:cxnLst/>
              <a:rect l="0" t="0" r="0" b="0"/>
              <a:pathLst>
                <a:path w="2059" h="160">
                  <a:moveTo>
                    <a:pt x="0" y="0"/>
                  </a:moveTo>
                  <a:lnTo>
                    <a:pt x="1926" y="0"/>
                  </a:lnTo>
                  <a:lnTo>
                    <a:pt x="2059" y="160"/>
                  </a:lnTo>
                  <a:lnTo>
                    <a:pt x="0" y="1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AA5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96" name="path"/>
            <p:cNvSpPr/>
            <p:nvPr/>
          </p:nvSpPr>
          <p:spPr>
            <a:xfrm>
              <a:off x="1418844" y="0"/>
              <a:ext cx="7199375" cy="102107"/>
            </a:xfrm>
            <a:custGeom>
              <a:avLst/>
              <a:gdLst/>
              <a:ahLst/>
              <a:cxnLst/>
              <a:rect l="0" t="0" r="0" b="0"/>
              <a:pathLst>
                <a:path w="11337" h="160">
                  <a:moveTo>
                    <a:pt x="0" y="0"/>
                  </a:moveTo>
                  <a:lnTo>
                    <a:pt x="11337" y="0"/>
                  </a:lnTo>
                  <a:lnTo>
                    <a:pt x="11337" y="160"/>
                  </a:lnTo>
                  <a:lnTo>
                    <a:pt x="331" y="1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76A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group 22"/>
          <p:cNvGrpSpPr/>
          <p:nvPr/>
        </p:nvGrpSpPr>
        <p:grpSpPr>
          <a:xfrm rot="21600000">
            <a:off x="1670304" y="2508504"/>
            <a:ext cx="8618219" cy="100583"/>
            <a:chOff x="0" y="0"/>
            <a:chExt cx="8618219" cy="100583"/>
          </a:xfrm>
        </p:grpSpPr>
        <p:sp>
          <p:nvSpPr>
            <p:cNvPr id="298" name="path"/>
            <p:cNvSpPr/>
            <p:nvPr/>
          </p:nvSpPr>
          <p:spPr>
            <a:xfrm>
              <a:off x="0" y="0"/>
              <a:ext cx="1307591" cy="100583"/>
            </a:xfrm>
            <a:custGeom>
              <a:avLst/>
              <a:gdLst/>
              <a:ahLst/>
              <a:cxnLst/>
              <a:rect l="0" t="0" r="0" b="0"/>
              <a:pathLst>
                <a:path w="2059" h="158">
                  <a:moveTo>
                    <a:pt x="0" y="0"/>
                  </a:moveTo>
                  <a:lnTo>
                    <a:pt x="1926" y="0"/>
                  </a:lnTo>
                  <a:lnTo>
                    <a:pt x="2059" y="158"/>
                  </a:lnTo>
                  <a:lnTo>
                    <a:pt x="0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AA5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00" name="path"/>
            <p:cNvSpPr/>
            <p:nvPr/>
          </p:nvSpPr>
          <p:spPr>
            <a:xfrm>
              <a:off x="1418843" y="0"/>
              <a:ext cx="7199376" cy="100583"/>
            </a:xfrm>
            <a:custGeom>
              <a:avLst/>
              <a:gdLst/>
              <a:ahLst/>
              <a:cxnLst/>
              <a:rect l="0" t="0" r="0" b="0"/>
              <a:pathLst>
                <a:path w="11337" h="158">
                  <a:moveTo>
                    <a:pt x="0" y="0"/>
                  </a:moveTo>
                  <a:lnTo>
                    <a:pt x="11337" y="0"/>
                  </a:lnTo>
                  <a:lnTo>
                    <a:pt x="11337" y="158"/>
                  </a:lnTo>
                  <a:lnTo>
                    <a:pt x="331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76A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302" name="rect"/>
          <p:cNvSpPr/>
          <p:nvPr/>
        </p:nvSpPr>
        <p:spPr>
          <a:xfrm>
            <a:off x="580644" y="646176"/>
            <a:ext cx="3950208" cy="170688"/>
          </a:xfrm>
          <a:prstGeom prst="rect">
            <a:avLst/>
          </a:prstGeom>
          <a:solidFill>
            <a:srgbClr val="E5AA5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04" name="picture 3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7911" y="65532"/>
            <a:ext cx="274320" cy="274319"/>
          </a:xfrm>
          <a:prstGeom prst="rect">
            <a:avLst/>
          </a:prstGeom>
        </p:spPr>
      </p:pic>
      <p:pic>
        <p:nvPicPr>
          <p:cNvPr id="306" name="picture 3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830811" y="6515100"/>
            <a:ext cx="272795" cy="27279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picture 30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970276" y="2150364"/>
            <a:ext cx="7999476" cy="4649722"/>
          </a:xfrm>
          <a:prstGeom prst="rect">
            <a:avLst/>
          </a:prstGeom>
        </p:spPr>
      </p:pic>
      <p:grpSp>
        <p:nvGrpSpPr>
          <p:cNvPr id="24" name="group 24"/>
          <p:cNvGrpSpPr/>
          <p:nvPr/>
        </p:nvGrpSpPr>
        <p:grpSpPr>
          <a:xfrm rot="21600000">
            <a:off x="710184" y="2150363"/>
            <a:ext cx="2133600" cy="4226052"/>
            <a:chOff x="0" y="0"/>
            <a:chExt cx="2133600" cy="4226052"/>
          </a:xfrm>
        </p:grpSpPr>
        <p:pic>
          <p:nvPicPr>
            <p:cNvPr id="310" name="picture 3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2133600" cy="4226052"/>
            </a:xfrm>
            <a:prstGeom prst="rect">
              <a:avLst/>
            </a:prstGeom>
          </p:spPr>
        </p:pic>
        <p:sp>
          <p:nvSpPr>
            <p:cNvPr id="312" name="textbox 312"/>
            <p:cNvSpPr/>
            <p:nvPr/>
          </p:nvSpPr>
          <p:spPr>
            <a:xfrm>
              <a:off x="-12700" y="-12700"/>
              <a:ext cx="2159000" cy="432498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9000"/>
                </a:lnSpc>
              </a:pPr>
              <a:endParaRPr lang="en-US" altLang="en-US" sz="100" dirty="0"/>
            </a:p>
            <a:p>
              <a:pPr marL="132080" algn="l" rtl="0" eaLnBrk="0">
                <a:lnSpc>
                  <a:spcPct val="84000"/>
                </a:lnSpc>
              </a:pPr>
              <a:r>
                <a:rPr sz="2400" b="1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</a:t>
              </a:r>
              <a:endParaRPr lang="en-US" altLang="en-US" sz="2400" dirty="0"/>
            </a:p>
          </p:txBody>
        </p:sp>
      </p:grpSp>
      <p:sp>
        <p:nvSpPr>
          <p:cNvPr id="314" name="textbox 314"/>
          <p:cNvSpPr/>
          <p:nvPr/>
        </p:nvSpPr>
        <p:spPr>
          <a:xfrm>
            <a:off x="656336" y="1560626"/>
            <a:ext cx="10510519" cy="5664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7000"/>
              </a:lnSpc>
            </a:pPr>
            <a:endParaRPr lang="en-US" altLang="en-US" sz="100" dirty="0"/>
          </a:p>
          <a:p>
            <a:pPr marL="12700" indent="19050" algn="l" rtl="0" eaLnBrk="0">
              <a:lnSpc>
                <a:spcPct val="99000"/>
              </a:lnSpc>
            </a:pP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1、由部落管理员（任职组织负责人</a:t>
            </a:r>
            <a:r>
              <a:rPr sz="18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），</a:t>
            </a: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在网页前端，我</a:t>
            </a:r>
            <a:r>
              <a:rPr sz="18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的部落，   管理的部落，选择部落名称，点击进入</a:t>
            </a: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部落管理页面，点击“</a:t>
            </a:r>
            <a:r>
              <a:rPr sz="18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内设机构”</a:t>
            </a:r>
            <a:endParaRPr lang="en-US" altLang="en-US" sz="1800" dirty="0"/>
          </a:p>
        </p:txBody>
      </p:sp>
      <p:pic>
        <p:nvPicPr>
          <p:cNvPr id="316" name="picture 3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7911" y="65532"/>
            <a:ext cx="274320" cy="274319"/>
          </a:xfrm>
          <a:prstGeom prst="rect">
            <a:avLst/>
          </a:prstGeom>
        </p:spPr>
      </p:pic>
      <p:sp>
        <p:nvSpPr>
          <p:cNvPr id="318" name="textbox 318"/>
          <p:cNvSpPr/>
          <p:nvPr/>
        </p:nvSpPr>
        <p:spPr>
          <a:xfrm>
            <a:off x="262848" y="298608"/>
            <a:ext cx="8180069" cy="3714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2400" b="1" kern="0" spc="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二、业务指导单位(或学生干部任职组织负责</a:t>
            </a:r>
            <a:r>
              <a:rPr sz="2400" b="1" kern="0" spc="-1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人)录入考核结果</a:t>
            </a:r>
            <a:endParaRPr lang="en-US" altLang="en-US" sz="2400" dirty="0"/>
          </a:p>
        </p:txBody>
      </p:sp>
      <p:graphicFrame>
        <p:nvGraphicFramePr>
          <p:cNvPr id="320" name="table 320"/>
          <p:cNvGraphicFramePr>
            <a:graphicFrameLocks noGrp="1"/>
          </p:cNvGraphicFramePr>
          <p:nvPr/>
        </p:nvGraphicFramePr>
        <p:xfrm>
          <a:off x="566927" y="975359"/>
          <a:ext cx="6002654" cy="370204"/>
        </p:xfrm>
        <a:graphic>
          <a:graphicData uri="http://schemas.openxmlformats.org/drawingml/2006/table">
            <a:tbl>
              <a:tblPr/>
              <a:tblGrid>
                <a:gridCol w="6002654"/>
              </a:tblGrid>
              <a:tr h="3606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600" dirty="0"/>
                    </a:p>
                    <a:p>
                      <a:pPr marL="19685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4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（一）学生干部任职组织负责人</a:t>
                      </a:r>
                      <a:r>
                        <a:rPr sz="1400" b="1" kern="0" spc="-50" dirty="0">
                          <a:solidFill>
                            <a:srgbClr val="181717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录入考核结果</a:t>
                      </a:r>
                      <a:endParaRPr lang="en-US" altLang="en-US" sz="1400" dirty="0"/>
                    </a:p>
                  </a:txBody>
                  <a:tcPr marL="0" marR="0" marT="0" marB="0">
                    <a:lnL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22" name="textbox 322"/>
          <p:cNvSpPr/>
          <p:nvPr/>
        </p:nvSpPr>
        <p:spPr>
          <a:xfrm>
            <a:off x="2881376" y="2726868"/>
            <a:ext cx="8295005" cy="346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4000"/>
              </a:lnSpc>
              <a:tabLst>
                <a:tab pos="4791075" algn="l"/>
                <a:tab pos="8281035" algn="l"/>
              </a:tabLst>
            </a:pPr>
            <a:r>
              <a:rPr sz="2400" u="sng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400" b="1" u="sng" kern="0" spc="-13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2400" b="1" u="sng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endParaRPr lang="en-US" altLang="en-US" sz="2400" dirty="0"/>
          </a:p>
        </p:txBody>
      </p:sp>
      <p:sp>
        <p:nvSpPr>
          <p:cNvPr id="324" name="textbox 324"/>
          <p:cNvSpPr/>
          <p:nvPr/>
        </p:nvSpPr>
        <p:spPr>
          <a:xfrm>
            <a:off x="4191101" y="4946701"/>
            <a:ext cx="5550534" cy="3568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0000"/>
              </a:lnSpc>
            </a:pPr>
            <a:r>
              <a:rPr sz="2400" b="1" kern="0" spc="-1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sz="2400" b="1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                          </a:t>
            </a:r>
            <a:r>
              <a:rPr sz="2400" b="1" kern="0" spc="-1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lang="en-US" altLang="en-US" sz="2400" dirty="0"/>
          </a:p>
        </p:txBody>
      </p:sp>
      <p:sp>
        <p:nvSpPr>
          <p:cNvPr id="326" name="rect"/>
          <p:cNvSpPr/>
          <p:nvPr/>
        </p:nvSpPr>
        <p:spPr>
          <a:xfrm>
            <a:off x="4760975" y="646176"/>
            <a:ext cx="6835140" cy="170688"/>
          </a:xfrm>
          <a:prstGeom prst="rect">
            <a:avLst/>
          </a:prstGeom>
          <a:solidFill>
            <a:srgbClr val="0176A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28" name="rect"/>
          <p:cNvSpPr/>
          <p:nvPr/>
        </p:nvSpPr>
        <p:spPr>
          <a:xfrm>
            <a:off x="580644" y="646176"/>
            <a:ext cx="3950208" cy="170688"/>
          </a:xfrm>
          <a:prstGeom prst="rect">
            <a:avLst/>
          </a:prstGeom>
          <a:solidFill>
            <a:srgbClr val="E5AA5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30" name="picture 3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830811" y="6515100"/>
            <a:ext cx="272795" cy="272795"/>
          </a:xfrm>
          <a:prstGeom prst="rect">
            <a:avLst/>
          </a:prstGeom>
        </p:spPr>
      </p:pic>
      <p:sp>
        <p:nvSpPr>
          <p:cNvPr id="332" name="rect"/>
          <p:cNvSpPr/>
          <p:nvPr/>
        </p:nvSpPr>
        <p:spPr>
          <a:xfrm>
            <a:off x="2887980" y="2031491"/>
            <a:ext cx="12191" cy="4825999"/>
          </a:xfrm>
          <a:prstGeom prst="rect">
            <a:avLst/>
          </a:prstGeom>
          <a:solidFill>
            <a:srgbClr val="FF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picture 3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10184" y="2010155"/>
            <a:ext cx="10120884" cy="4567428"/>
          </a:xfrm>
          <a:prstGeom prst="rect">
            <a:avLst/>
          </a:prstGeom>
        </p:spPr>
      </p:pic>
      <p:pic>
        <p:nvPicPr>
          <p:cNvPr id="336" name="picture 3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911" y="65532"/>
            <a:ext cx="274320" cy="274319"/>
          </a:xfrm>
          <a:prstGeom prst="rect">
            <a:avLst/>
          </a:prstGeom>
        </p:spPr>
      </p:pic>
      <p:sp>
        <p:nvSpPr>
          <p:cNvPr id="338" name="textbox 338"/>
          <p:cNvSpPr/>
          <p:nvPr/>
        </p:nvSpPr>
        <p:spPr>
          <a:xfrm>
            <a:off x="262848" y="298608"/>
            <a:ext cx="8180069" cy="3714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2400" b="1" kern="0" spc="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二、业务指导单位(或学生干部任职组织负责</a:t>
            </a:r>
            <a:r>
              <a:rPr sz="2400" b="1" kern="0" spc="-1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人)录入考核结果</a:t>
            </a:r>
            <a:endParaRPr lang="en-US" altLang="en-US" sz="2400" dirty="0"/>
          </a:p>
        </p:txBody>
      </p:sp>
      <p:graphicFrame>
        <p:nvGraphicFramePr>
          <p:cNvPr id="340" name="table 340"/>
          <p:cNvGraphicFramePr>
            <a:graphicFrameLocks noGrp="1"/>
          </p:cNvGraphicFramePr>
          <p:nvPr/>
        </p:nvGraphicFramePr>
        <p:xfrm>
          <a:off x="566927" y="975359"/>
          <a:ext cx="6002654" cy="370204"/>
        </p:xfrm>
        <a:graphic>
          <a:graphicData uri="http://schemas.openxmlformats.org/drawingml/2006/table">
            <a:tbl>
              <a:tblPr/>
              <a:tblGrid>
                <a:gridCol w="6002654"/>
              </a:tblGrid>
              <a:tr h="3606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600" dirty="0"/>
                    </a:p>
                    <a:p>
                      <a:pPr marL="19685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400" b="1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（一）学生干部任职组织负责人</a:t>
                      </a:r>
                      <a:r>
                        <a:rPr sz="1400" b="1" kern="0" spc="-50" dirty="0">
                          <a:solidFill>
                            <a:srgbClr val="181717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录入考核结果</a:t>
                      </a:r>
                      <a:endParaRPr lang="en-US" altLang="en-US" sz="1400" dirty="0"/>
                    </a:p>
                  </a:txBody>
                  <a:tcPr marL="0" marR="0" marT="0" marB="0">
                    <a:lnL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42" name="rect"/>
          <p:cNvSpPr/>
          <p:nvPr/>
        </p:nvSpPr>
        <p:spPr>
          <a:xfrm>
            <a:off x="4760975" y="646176"/>
            <a:ext cx="6835140" cy="170688"/>
          </a:xfrm>
          <a:prstGeom prst="rect">
            <a:avLst/>
          </a:prstGeom>
          <a:solidFill>
            <a:srgbClr val="0176A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44" name="rect"/>
          <p:cNvSpPr/>
          <p:nvPr/>
        </p:nvSpPr>
        <p:spPr>
          <a:xfrm>
            <a:off x="580644" y="646176"/>
            <a:ext cx="3950208" cy="170688"/>
          </a:xfrm>
          <a:prstGeom prst="rect">
            <a:avLst/>
          </a:prstGeom>
          <a:solidFill>
            <a:srgbClr val="E5AA5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46" name="textbox 346"/>
          <p:cNvSpPr/>
          <p:nvPr/>
        </p:nvSpPr>
        <p:spPr>
          <a:xfrm>
            <a:off x="665022" y="1560626"/>
            <a:ext cx="1744345" cy="2927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2、录入考核结果</a:t>
            </a:r>
            <a:endParaRPr lang="en-US" altLang="en-US" sz="1800" dirty="0"/>
          </a:p>
        </p:txBody>
      </p:sp>
      <p:pic>
        <p:nvPicPr>
          <p:cNvPr id="348" name="picture 3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830811" y="6515100"/>
            <a:ext cx="272795" cy="27279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picture 3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174235" y="2319527"/>
            <a:ext cx="7504176" cy="4247388"/>
          </a:xfrm>
          <a:prstGeom prst="rect">
            <a:avLst/>
          </a:prstGeom>
        </p:spPr>
      </p:pic>
      <p:grpSp>
        <p:nvGrpSpPr>
          <p:cNvPr id="26" name="group 26"/>
          <p:cNvGrpSpPr/>
          <p:nvPr/>
        </p:nvGrpSpPr>
        <p:grpSpPr>
          <a:xfrm rot="21600000">
            <a:off x="1107947" y="2319528"/>
            <a:ext cx="2151888" cy="3361943"/>
            <a:chOff x="0" y="0"/>
            <a:chExt cx="2151888" cy="3361943"/>
          </a:xfrm>
        </p:grpSpPr>
        <p:pic>
          <p:nvPicPr>
            <p:cNvPr id="352" name="picture 35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2151888" cy="3361943"/>
            </a:xfrm>
            <a:prstGeom prst="rect">
              <a:avLst/>
            </a:prstGeom>
          </p:spPr>
        </p:pic>
        <p:sp>
          <p:nvSpPr>
            <p:cNvPr id="354" name="textbox 354"/>
            <p:cNvSpPr/>
            <p:nvPr/>
          </p:nvSpPr>
          <p:spPr>
            <a:xfrm>
              <a:off x="-12700" y="-12700"/>
              <a:ext cx="2177414" cy="346075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8000"/>
                </a:lnSpc>
              </a:pPr>
              <a:endParaRPr lang="en-US" altLang="en-US" sz="1000" dirty="0"/>
            </a:p>
            <a:p>
              <a:pPr marL="1853565" algn="l" rtl="0" eaLnBrk="0">
                <a:lnSpc>
                  <a:spcPct val="84000"/>
                </a:lnSpc>
                <a:spcBef>
                  <a:spcPts val="5"/>
                </a:spcBef>
              </a:pPr>
              <a:r>
                <a:rPr sz="2400" b="1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</a:t>
              </a:r>
              <a:endParaRPr lang="en-US" altLang="en-US" sz="2400" dirty="0"/>
            </a:p>
          </p:txBody>
        </p:sp>
      </p:grpSp>
      <p:sp>
        <p:nvSpPr>
          <p:cNvPr id="356" name="textbox 356"/>
          <p:cNvSpPr/>
          <p:nvPr/>
        </p:nvSpPr>
        <p:spPr>
          <a:xfrm>
            <a:off x="5514187" y="4159476"/>
            <a:ext cx="3021964" cy="17995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algn="r" rtl="0" eaLnBrk="0">
              <a:lnSpc>
                <a:spcPct val="83000"/>
              </a:lnSpc>
            </a:pPr>
            <a:r>
              <a:rPr sz="2400" b="1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endParaRPr lang="en-US" altLang="en-US" sz="2400" dirty="0"/>
          </a:p>
          <a:p>
            <a:pPr algn="l" rtl="0" eaLnBrk="0">
              <a:lnSpc>
                <a:spcPct val="180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4000"/>
              </a:lnSpc>
              <a:spcBef>
                <a:spcPts val="725"/>
              </a:spcBef>
            </a:pPr>
            <a:r>
              <a:rPr sz="2400" b="1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endParaRPr lang="en-US" altLang="en-US" sz="2400" dirty="0"/>
          </a:p>
          <a:p>
            <a:pPr algn="l" rtl="0" eaLnBrk="0">
              <a:lnSpc>
                <a:spcPct val="130000"/>
              </a:lnSpc>
            </a:pPr>
            <a:endParaRPr lang="en-US" altLang="en-US" sz="1000" dirty="0"/>
          </a:p>
          <a:p>
            <a:pPr algn="l" rtl="0" eaLnBrk="0">
              <a:lnSpc>
                <a:spcPct val="131000"/>
              </a:lnSpc>
            </a:pPr>
            <a:endParaRPr lang="en-US" altLang="en-US" sz="1000" dirty="0"/>
          </a:p>
          <a:p>
            <a:pPr algn="l" rtl="0" eaLnBrk="0">
              <a:lnSpc>
                <a:spcPct val="100000"/>
              </a:lnSpc>
            </a:pPr>
            <a:endParaRPr lang="en-US" altLang="en-US" sz="600" dirty="0"/>
          </a:p>
          <a:p>
            <a:pPr marL="20320" algn="l" rtl="0" eaLnBrk="0">
              <a:lnSpc>
                <a:spcPct val="84000"/>
              </a:lnSpc>
              <a:spcBef>
                <a:spcPts val="0"/>
              </a:spcBef>
            </a:pPr>
            <a:r>
              <a:rPr sz="2400" b="1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endParaRPr lang="en-US" altLang="en-US" sz="2400" dirty="0"/>
          </a:p>
        </p:txBody>
      </p:sp>
      <p:pic>
        <p:nvPicPr>
          <p:cNvPr id="358" name="picture 3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7911" y="65532"/>
            <a:ext cx="274320" cy="274319"/>
          </a:xfrm>
          <a:prstGeom prst="rect">
            <a:avLst/>
          </a:prstGeom>
        </p:spPr>
      </p:pic>
      <p:sp>
        <p:nvSpPr>
          <p:cNvPr id="360" name="textbox 360"/>
          <p:cNvSpPr/>
          <p:nvPr/>
        </p:nvSpPr>
        <p:spPr>
          <a:xfrm>
            <a:off x="262848" y="298608"/>
            <a:ext cx="8180069" cy="3714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2400" b="1" kern="0" spc="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二、业务指导单位(或学生干部任职组织负责</a:t>
            </a:r>
            <a:r>
              <a:rPr sz="2400" b="1" kern="0" spc="-1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人)录入考核结果</a:t>
            </a:r>
            <a:endParaRPr lang="en-US" altLang="en-US" sz="2400" dirty="0"/>
          </a:p>
        </p:txBody>
      </p:sp>
      <p:graphicFrame>
        <p:nvGraphicFramePr>
          <p:cNvPr id="362" name="table 362"/>
          <p:cNvGraphicFramePr>
            <a:graphicFrameLocks noGrp="1"/>
          </p:cNvGraphicFramePr>
          <p:nvPr/>
        </p:nvGraphicFramePr>
        <p:xfrm>
          <a:off x="566927" y="975359"/>
          <a:ext cx="6002654" cy="370204"/>
        </p:xfrm>
        <a:graphic>
          <a:graphicData uri="http://schemas.openxmlformats.org/drawingml/2006/table">
            <a:tbl>
              <a:tblPr/>
              <a:tblGrid>
                <a:gridCol w="6002654"/>
              </a:tblGrid>
              <a:tr h="3606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600" dirty="0"/>
                    </a:p>
                    <a:p>
                      <a:pPr marL="19685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4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（二） </a:t>
                      </a:r>
                      <a:r>
                        <a:rPr sz="1400" b="1" kern="0" spc="-60" dirty="0">
                          <a:solidFill>
                            <a:srgbClr val="181717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业务指导单位指导</a:t>
                      </a:r>
                      <a:r>
                        <a:rPr sz="1400" b="1" kern="0" spc="-70" dirty="0">
                          <a:solidFill>
                            <a:srgbClr val="181717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教师录入考核结果</a:t>
                      </a:r>
                      <a:endParaRPr lang="en-US" altLang="en-US" sz="1400" dirty="0"/>
                    </a:p>
                  </a:txBody>
                  <a:tcPr marL="0" marR="0" marT="0" marB="0">
                    <a:lnL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4" name="textbox 364"/>
          <p:cNvSpPr/>
          <p:nvPr/>
        </p:nvSpPr>
        <p:spPr>
          <a:xfrm>
            <a:off x="675538" y="1560626"/>
            <a:ext cx="7223125" cy="2921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18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1、任职组织管理单位或业</a:t>
            </a: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务指导单位负责教师，登录网页端，进入后台</a:t>
            </a:r>
            <a:endParaRPr lang="en-US" altLang="en-US" sz="1800" dirty="0"/>
          </a:p>
        </p:txBody>
      </p:sp>
      <p:sp>
        <p:nvSpPr>
          <p:cNvPr id="366" name="rect"/>
          <p:cNvSpPr/>
          <p:nvPr/>
        </p:nvSpPr>
        <p:spPr>
          <a:xfrm>
            <a:off x="4760975" y="646176"/>
            <a:ext cx="6835140" cy="170688"/>
          </a:xfrm>
          <a:prstGeom prst="rect">
            <a:avLst/>
          </a:prstGeom>
          <a:solidFill>
            <a:srgbClr val="0176A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68" name="rect"/>
          <p:cNvSpPr/>
          <p:nvPr/>
        </p:nvSpPr>
        <p:spPr>
          <a:xfrm>
            <a:off x="580644" y="646176"/>
            <a:ext cx="3950208" cy="170688"/>
          </a:xfrm>
          <a:prstGeom prst="rect">
            <a:avLst/>
          </a:prstGeom>
          <a:solidFill>
            <a:srgbClr val="E5AA5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70" name="picture 3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830811" y="6515100"/>
            <a:ext cx="272795" cy="272795"/>
          </a:xfrm>
          <a:prstGeom prst="rect">
            <a:avLst/>
          </a:prstGeom>
        </p:spPr>
      </p:pic>
      <p:sp>
        <p:nvSpPr>
          <p:cNvPr id="372" name="rect"/>
          <p:cNvSpPr/>
          <p:nvPr/>
        </p:nvSpPr>
        <p:spPr>
          <a:xfrm>
            <a:off x="3921252" y="2086355"/>
            <a:ext cx="6095" cy="4411967"/>
          </a:xfrm>
          <a:prstGeom prst="rect">
            <a:avLst/>
          </a:prstGeom>
          <a:solidFill>
            <a:srgbClr val="C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picture 3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742188" y="2150364"/>
            <a:ext cx="10227564" cy="4038600"/>
          </a:xfrm>
          <a:prstGeom prst="rect">
            <a:avLst/>
          </a:prstGeom>
        </p:spPr>
      </p:pic>
      <p:pic>
        <p:nvPicPr>
          <p:cNvPr id="376" name="picture 3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7911" y="65532"/>
            <a:ext cx="274320" cy="274319"/>
          </a:xfrm>
          <a:prstGeom prst="rect">
            <a:avLst/>
          </a:prstGeom>
        </p:spPr>
      </p:pic>
      <p:sp>
        <p:nvSpPr>
          <p:cNvPr id="378" name="textbox 378"/>
          <p:cNvSpPr/>
          <p:nvPr/>
        </p:nvSpPr>
        <p:spPr>
          <a:xfrm>
            <a:off x="262848" y="298608"/>
            <a:ext cx="8180069" cy="3714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2400" b="1" kern="0" spc="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二、业务指导单位(或学生干部任职组织负责</a:t>
            </a:r>
            <a:r>
              <a:rPr sz="2400" b="1" kern="0" spc="-1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人)录入考核结果</a:t>
            </a:r>
            <a:endParaRPr lang="en-US" altLang="en-US" sz="2400" dirty="0"/>
          </a:p>
        </p:txBody>
      </p:sp>
      <p:graphicFrame>
        <p:nvGraphicFramePr>
          <p:cNvPr id="380" name="table 380"/>
          <p:cNvGraphicFramePr>
            <a:graphicFrameLocks noGrp="1"/>
          </p:cNvGraphicFramePr>
          <p:nvPr/>
        </p:nvGraphicFramePr>
        <p:xfrm>
          <a:off x="566927" y="975359"/>
          <a:ext cx="6002654" cy="370204"/>
        </p:xfrm>
        <a:graphic>
          <a:graphicData uri="http://schemas.openxmlformats.org/drawingml/2006/table">
            <a:tbl>
              <a:tblPr/>
              <a:tblGrid>
                <a:gridCol w="6002654"/>
              </a:tblGrid>
              <a:tr h="3606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600" dirty="0"/>
                    </a:p>
                    <a:p>
                      <a:pPr marL="19685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400" b="1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（二） </a:t>
                      </a:r>
                      <a:r>
                        <a:rPr sz="1400" b="1" kern="0" spc="-60" dirty="0">
                          <a:solidFill>
                            <a:srgbClr val="181717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业务指导单位指导</a:t>
                      </a:r>
                      <a:r>
                        <a:rPr sz="1400" b="1" kern="0" spc="-70" dirty="0">
                          <a:solidFill>
                            <a:srgbClr val="181717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教师录入考核结果</a:t>
                      </a:r>
                      <a:endParaRPr lang="en-US" altLang="en-US" sz="1400" dirty="0"/>
                    </a:p>
                  </a:txBody>
                  <a:tcPr marL="0" marR="0" marT="0" marB="0">
                    <a:lnL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82" name="rect"/>
          <p:cNvSpPr/>
          <p:nvPr/>
        </p:nvSpPr>
        <p:spPr>
          <a:xfrm>
            <a:off x="4760975" y="646176"/>
            <a:ext cx="6835140" cy="170688"/>
          </a:xfrm>
          <a:prstGeom prst="rect">
            <a:avLst/>
          </a:prstGeom>
          <a:solidFill>
            <a:srgbClr val="0176A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84" name="textbox 384"/>
          <p:cNvSpPr/>
          <p:nvPr/>
        </p:nvSpPr>
        <p:spPr>
          <a:xfrm>
            <a:off x="675538" y="1560626"/>
            <a:ext cx="4806315" cy="2927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1、搜索学生姓名。添加考核结果/修改考核结果</a:t>
            </a:r>
            <a:endParaRPr lang="en-US" altLang="en-US" sz="1800" dirty="0"/>
          </a:p>
        </p:txBody>
      </p:sp>
      <p:sp>
        <p:nvSpPr>
          <p:cNvPr id="386" name="rect"/>
          <p:cNvSpPr/>
          <p:nvPr/>
        </p:nvSpPr>
        <p:spPr>
          <a:xfrm>
            <a:off x="580644" y="646176"/>
            <a:ext cx="3950208" cy="170688"/>
          </a:xfrm>
          <a:prstGeom prst="rect">
            <a:avLst/>
          </a:prstGeom>
          <a:solidFill>
            <a:srgbClr val="E5AA5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88" name="picture 3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830811" y="6515100"/>
            <a:ext cx="272795" cy="27279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textbox 390"/>
          <p:cNvSpPr/>
          <p:nvPr/>
        </p:nvSpPr>
        <p:spPr>
          <a:xfrm>
            <a:off x="1706321" y="2078888"/>
            <a:ext cx="8242300" cy="3803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24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一、本科生学生干部任职组织负责</a:t>
            </a:r>
            <a:r>
              <a:rPr sz="24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人在“石光系统”完善信息</a:t>
            </a:r>
            <a:endParaRPr lang="en-US" altLang="en-US" sz="2400" dirty="0"/>
          </a:p>
        </p:txBody>
      </p:sp>
      <p:sp>
        <p:nvSpPr>
          <p:cNvPr id="392" name="textbox 392"/>
          <p:cNvSpPr/>
          <p:nvPr/>
        </p:nvSpPr>
        <p:spPr>
          <a:xfrm>
            <a:off x="1739325" y="3218846"/>
            <a:ext cx="5808345" cy="3803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24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二、学生干部任职组织负</a:t>
            </a:r>
            <a:r>
              <a:rPr sz="24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责人录入考核结果</a:t>
            </a:r>
            <a:endParaRPr lang="en-US" altLang="en-US" sz="2400" dirty="0"/>
          </a:p>
        </p:txBody>
      </p:sp>
      <p:sp>
        <p:nvSpPr>
          <p:cNvPr id="394" name="textbox 394"/>
          <p:cNvSpPr/>
          <p:nvPr/>
        </p:nvSpPr>
        <p:spPr>
          <a:xfrm>
            <a:off x="414023" y="215042"/>
            <a:ext cx="5203825" cy="3822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8000"/>
              </a:lnSpc>
            </a:pPr>
            <a:r>
              <a:rPr sz="2400" b="1" kern="0" spc="0" dirty="0">
                <a:solidFill>
                  <a:srgbClr val="76717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本科生学生干部第二课堂学时</a:t>
            </a:r>
            <a:r>
              <a:rPr sz="2400" b="1" kern="0" spc="-10" dirty="0">
                <a:solidFill>
                  <a:srgbClr val="76717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认定流程</a:t>
            </a:r>
            <a:endParaRPr lang="en-US" altLang="en-US" sz="2400" dirty="0"/>
          </a:p>
        </p:txBody>
      </p:sp>
      <p:sp>
        <p:nvSpPr>
          <p:cNvPr id="396" name="textbox 396"/>
          <p:cNvSpPr/>
          <p:nvPr/>
        </p:nvSpPr>
        <p:spPr>
          <a:xfrm>
            <a:off x="1755470" y="4495317"/>
            <a:ext cx="5199379" cy="379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2400" b="1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三、学生本人查看考</a:t>
            </a:r>
            <a:r>
              <a:rPr sz="2400" b="1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核结果并设置比例</a:t>
            </a:r>
            <a:endParaRPr lang="en-US" altLang="en-US" sz="2400" dirty="0"/>
          </a:p>
        </p:txBody>
      </p:sp>
      <p:sp>
        <p:nvSpPr>
          <p:cNvPr id="398" name="rect"/>
          <p:cNvSpPr/>
          <p:nvPr/>
        </p:nvSpPr>
        <p:spPr>
          <a:xfrm>
            <a:off x="4760975" y="646176"/>
            <a:ext cx="6835140" cy="170688"/>
          </a:xfrm>
          <a:prstGeom prst="rect">
            <a:avLst/>
          </a:prstGeom>
          <a:solidFill>
            <a:srgbClr val="0176A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28" name="group 28"/>
          <p:cNvGrpSpPr/>
          <p:nvPr/>
        </p:nvGrpSpPr>
        <p:grpSpPr>
          <a:xfrm rot="21600000">
            <a:off x="1700783" y="4863083"/>
            <a:ext cx="8618220" cy="102108"/>
            <a:chOff x="0" y="0"/>
            <a:chExt cx="8618220" cy="102108"/>
          </a:xfrm>
        </p:grpSpPr>
        <p:sp>
          <p:nvSpPr>
            <p:cNvPr id="400" name="path"/>
            <p:cNvSpPr/>
            <p:nvPr/>
          </p:nvSpPr>
          <p:spPr>
            <a:xfrm>
              <a:off x="0" y="0"/>
              <a:ext cx="1307592" cy="102108"/>
            </a:xfrm>
            <a:custGeom>
              <a:avLst/>
              <a:gdLst/>
              <a:ahLst/>
              <a:cxnLst/>
              <a:rect l="0" t="0" r="0" b="0"/>
              <a:pathLst>
                <a:path w="2059" h="160">
                  <a:moveTo>
                    <a:pt x="0" y="0"/>
                  </a:moveTo>
                  <a:lnTo>
                    <a:pt x="1926" y="0"/>
                  </a:lnTo>
                  <a:lnTo>
                    <a:pt x="2059" y="160"/>
                  </a:lnTo>
                  <a:lnTo>
                    <a:pt x="0" y="1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AA5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02" name="path"/>
            <p:cNvSpPr/>
            <p:nvPr/>
          </p:nvSpPr>
          <p:spPr>
            <a:xfrm>
              <a:off x="1418844" y="0"/>
              <a:ext cx="7199376" cy="102108"/>
            </a:xfrm>
            <a:custGeom>
              <a:avLst/>
              <a:gdLst/>
              <a:ahLst/>
              <a:cxnLst/>
              <a:rect l="0" t="0" r="0" b="0"/>
              <a:pathLst>
                <a:path w="11337" h="160">
                  <a:moveTo>
                    <a:pt x="0" y="0"/>
                  </a:moveTo>
                  <a:lnTo>
                    <a:pt x="11337" y="0"/>
                  </a:lnTo>
                  <a:lnTo>
                    <a:pt x="11337" y="160"/>
                  </a:lnTo>
                  <a:lnTo>
                    <a:pt x="331" y="1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76A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group 30"/>
          <p:cNvGrpSpPr/>
          <p:nvPr/>
        </p:nvGrpSpPr>
        <p:grpSpPr>
          <a:xfrm rot="21600000">
            <a:off x="1702307" y="3648455"/>
            <a:ext cx="8618219" cy="102107"/>
            <a:chOff x="0" y="0"/>
            <a:chExt cx="8618219" cy="102107"/>
          </a:xfrm>
        </p:grpSpPr>
        <p:sp>
          <p:nvSpPr>
            <p:cNvPr id="404" name="path"/>
            <p:cNvSpPr/>
            <p:nvPr/>
          </p:nvSpPr>
          <p:spPr>
            <a:xfrm>
              <a:off x="0" y="0"/>
              <a:ext cx="1307592" cy="102107"/>
            </a:xfrm>
            <a:custGeom>
              <a:avLst/>
              <a:gdLst/>
              <a:ahLst/>
              <a:cxnLst/>
              <a:rect l="0" t="0" r="0" b="0"/>
              <a:pathLst>
                <a:path w="2059" h="160">
                  <a:moveTo>
                    <a:pt x="0" y="0"/>
                  </a:moveTo>
                  <a:lnTo>
                    <a:pt x="1926" y="0"/>
                  </a:lnTo>
                  <a:lnTo>
                    <a:pt x="2059" y="160"/>
                  </a:lnTo>
                  <a:lnTo>
                    <a:pt x="0" y="1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AA5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06" name="path"/>
            <p:cNvSpPr/>
            <p:nvPr/>
          </p:nvSpPr>
          <p:spPr>
            <a:xfrm>
              <a:off x="1418844" y="0"/>
              <a:ext cx="7199375" cy="102107"/>
            </a:xfrm>
            <a:custGeom>
              <a:avLst/>
              <a:gdLst/>
              <a:ahLst/>
              <a:cxnLst/>
              <a:rect l="0" t="0" r="0" b="0"/>
              <a:pathLst>
                <a:path w="11337" h="160">
                  <a:moveTo>
                    <a:pt x="0" y="0"/>
                  </a:moveTo>
                  <a:lnTo>
                    <a:pt x="11337" y="0"/>
                  </a:lnTo>
                  <a:lnTo>
                    <a:pt x="11337" y="160"/>
                  </a:lnTo>
                  <a:lnTo>
                    <a:pt x="331" y="1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76A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group 32"/>
          <p:cNvGrpSpPr/>
          <p:nvPr/>
        </p:nvGrpSpPr>
        <p:grpSpPr>
          <a:xfrm rot="21600000">
            <a:off x="1670304" y="2508504"/>
            <a:ext cx="8618219" cy="100583"/>
            <a:chOff x="0" y="0"/>
            <a:chExt cx="8618219" cy="100583"/>
          </a:xfrm>
        </p:grpSpPr>
        <p:sp>
          <p:nvSpPr>
            <p:cNvPr id="408" name="path"/>
            <p:cNvSpPr/>
            <p:nvPr/>
          </p:nvSpPr>
          <p:spPr>
            <a:xfrm>
              <a:off x="0" y="0"/>
              <a:ext cx="1307591" cy="100583"/>
            </a:xfrm>
            <a:custGeom>
              <a:avLst/>
              <a:gdLst/>
              <a:ahLst/>
              <a:cxnLst/>
              <a:rect l="0" t="0" r="0" b="0"/>
              <a:pathLst>
                <a:path w="2059" h="158">
                  <a:moveTo>
                    <a:pt x="0" y="0"/>
                  </a:moveTo>
                  <a:lnTo>
                    <a:pt x="1926" y="0"/>
                  </a:lnTo>
                  <a:lnTo>
                    <a:pt x="2059" y="158"/>
                  </a:lnTo>
                  <a:lnTo>
                    <a:pt x="0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AA57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410" name="path"/>
            <p:cNvSpPr/>
            <p:nvPr/>
          </p:nvSpPr>
          <p:spPr>
            <a:xfrm>
              <a:off x="1418843" y="0"/>
              <a:ext cx="7199376" cy="100583"/>
            </a:xfrm>
            <a:custGeom>
              <a:avLst/>
              <a:gdLst/>
              <a:ahLst/>
              <a:cxnLst/>
              <a:rect l="0" t="0" r="0" b="0"/>
              <a:pathLst>
                <a:path w="11337" h="158">
                  <a:moveTo>
                    <a:pt x="0" y="0"/>
                  </a:moveTo>
                  <a:lnTo>
                    <a:pt x="11337" y="0"/>
                  </a:lnTo>
                  <a:lnTo>
                    <a:pt x="11337" y="158"/>
                  </a:lnTo>
                  <a:lnTo>
                    <a:pt x="331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176AB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412" name="rect"/>
          <p:cNvSpPr/>
          <p:nvPr/>
        </p:nvSpPr>
        <p:spPr>
          <a:xfrm>
            <a:off x="580644" y="646176"/>
            <a:ext cx="3950208" cy="170688"/>
          </a:xfrm>
          <a:prstGeom prst="rect">
            <a:avLst/>
          </a:prstGeom>
          <a:solidFill>
            <a:srgbClr val="E5AA5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414" name="picture 4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7911" y="65532"/>
            <a:ext cx="274320" cy="274319"/>
          </a:xfrm>
          <a:prstGeom prst="rect">
            <a:avLst/>
          </a:prstGeom>
        </p:spPr>
      </p:pic>
      <p:pic>
        <p:nvPicPr>
          <p:cNvPr id="416" name="picture 4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830811" y="6515100"/>
            <a:ext cx="272795" cy="27279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8" name="picture 4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246631" y="2017776"/>
            <a:ext cx="2321051" cy="4319015"/>
          </a:xfrm>
          <a:prstGeom prst="rect">
            <a:avLst/>
          </a:prstGeom>
        </p:spPr>
      </p:pic>
      <p:pic>
        <p:nvPicPr>
          <p:cNvPr id="420" name="picture 4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587240" y="2737103"/>
            <a:ext cx="2101595" cy="3829811"/>
          </a:xfrm>
          <a:prstGeom prst="rect">
            <a:avLst/>
          </a:prstGeom>
        </p:spPr>
      </p:pic>
      <p:pic>
        <p:nvPicPr>
          <p:cNvPr id="422" name="picture 4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496556" y="2763011"/>
            <a:ext cx="1967483" cy="3599688"/>
          </a:xfrm>
          <a:prstGeom prst="rect">
            <a:avLst/>
          </a:prstGeom>
        </p:spPr>
      </p:pic>
      <p:graphicFrame>
        <p:nvGraphicFramePr>
          <p:cNvPr id="424" name="table 424"/>
          <p:cNvGraphicFramePr>
            <a:graphicFrameLocks noGrp="1"/>
          </p:cNvGraphicFramePr>
          <p:nvPr/>
        </p:nvGraphicFramePr>
        <p:xfrm>
          <a:off x="7303007" y="3456432"/>
          <a:ext cx="4596130" cy="817879"/>
        </p:xfrm>
        <a:graphic>
          <a:graphicData uri="http://schemas.openxmlformats.org/drawingml/2006/table">
            <a:tbl>
              <a:tblPr/>
              <a:tblGrid>
                <a:gridCol w="4596130"/>
              </a:tblGrid>
              <a:tr h="7988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2442210" algn="l" rtl="0" eaLnBrk="0">
                        <a:lnSpc>
                          <a:spcPct val="100000"/>
                        </a:lnSpc>
                      </a:pPr>
                      <a:r>
                        <a:rPr sz="1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此3项相加=100%</a:t>
                      </a:r>
                      <a:endParaRPr lang="en-US" altLang="en-US" sz="1800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2467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467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467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467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26" name="table 426"/>
          <p:cNvGraphicFramePr>
            <a:graphicFrameLocks noGrp="1"/>
          </p:cNvGraphicFramePr>
          <p:nvPr/>
        </p:nvGraphicFramePr>
        <p:xfrm>
          <a:off x="566927" y="975359"/>
          <a:ext cx="6002654" cy="370204"/>
        </p:xfrm>
        <a:graphic>
          <a:graphicData uri="http://schemas.openxmlformats.org/drawingml/2006/table">
            <a:tbl>
              <a:tblPr/>
              <a:tblGrid>
                <a:gridCol w="6002654"/>
              </a:tblGrid>
              <a:tr h="3606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600" dirty="0"/>
                    </a:p>
                    <a:p>
                      <a:pPr marL="19685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400" b="1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（一）</a:t>
                      </a:r>
                      <a:r>
                        <a:rPr sz="1400" b="1" kern="0" spc="-50" dirty="0">
                          <a:solidFill>
                            <a:srgbClr val="181717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学生本人查看考核结果并设置比例</a:t>
                      </a:r>
                      <a:endParaRPr lang="en-US" altLang="en-US" sz="1400" dirty="0"/>
                    </a:p>
                  </a:txBody>
                  <a:tcPr marL="0" marR="0" marT="0" marB="0">
                    <a:lnL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AA5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28" name="textbox 428"/>
          <p:cNvSpPr/>
          <p:nvPr/>
        </p:nvSpPr>
        <p:spPr>
          <a:xfrm>
            <a:off x="7407804" y="2184076"/>
            <a:ext cx="3279140" cy="5676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8000"/>
              </a:lnSpc>
            </a:pPr>
            <a:r>
              <a:rPr sz="18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3、干部转换学时</a:t>
            </a:r>
            <a:endParaRPr lang="en-US" altLang="en-US" sz="1800" dirty="0"/>
          </a:p>
          <a:p>
            <a:pPr marL="342265" algn="l" rtl="0" eaLnBrk="0">
              <a:lnSpc>
                <a:spcPct val="97000"/>
              </a:lnSpc>
              <a:spcBef>
                <a:spcPts val="60"/>
              </a:spcBef>
            </a:pPr>
            <a:r>
              <a:rPr sz="18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设置“岗位属性”学时</a:t>
            </a:r>
            <a:r>
              <a:rPr sz="1800" kern="0" spc="-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比例。</a:t>
            </a:r>
            <a:endParaRPr lang="en-US" altLang="en-US" sz="1800" dirty="0"/>
          </a:p>
        </p:txBody>
      </p:sp>
      <p:pic>
        <p:nvPicPr>
          <p:cNvPr id="430" name="picture 4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7911" y="65532"/>
            <a:ext cx="274320" cy="274319"/>
          </a:xfrm>
          <a:prstGeom prst="rect">
            <a:avLst/>
          </a:prstGeom>
        </p:spPr>
      </p:pic>
      <p:sp>
        <p:nvSpPr>
          <p:cNvPr id="432" name="textbox 432"/>
          <p:cNvSpPr/>
          <p:nvPr/>
        </p:nvSpPr>
        <p:spPr>
          <a:xfrm>
            <a:off x="262848" y="298608"/>
            <a:ext cx="5198745" cy="3797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2400" b="1" kern="0" spc="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二、学生本人查看考</a:t>
            </a:r>
            <a:r>
              <a:rPr sz="2400" b="1" kern="0" spc="-10" dirty="0">
                <a:solidFill>
                  <a:srgbClr val="18171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核结果并设置比例</a:t>
            </a:r>
            <a:endParaRPr lang="en-US" altLang="en-US" sz="2400" dirty="0"/>
          </a:p>
        </p:txBody>
      </p:sp>
      <p:sp>
        <p:nvSpPr>
          <p:cNvPr id="434" name="textbox 434"/>
          <p:cNvSpPr/>
          <p:nvPr/>
        </p:nvSpPr>
        <p:spPr>
          <a:xfrm>
            <a:off x="675538" y="1560626"/>
            <a:ext cx="5579109" cy="2921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18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1、学生登录微信小程序端，右下</a:t>
            </a:r>
            <a:r>
              <a:rPr sz="18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角，“我的”标签页。</a:t>
            </a:r>
            <a:endParaRPr lang="en-US" altLang="en-US" sz="1800" dirty="0"/>
          </a:p>
        </p:txBody>
      </p:sp>
      <p:sp>
        <p:nvSpPr>
          <p:cNvPr id="436" name="textbox 436"/>
          <p:cNvSpPr/>
          <p:nvPr/>
        </p:nvSpPr>
        <p:spPr>
          <a:xfrm>
            <a:off x="4283651" y="2184076"/>
            <a:ext cx="2411095" cy="5676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8000"/>
              </a:lnSpc>
            </a:pPr>
            <a:r>
              <a:rPr sz="18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2、任职历史</a:t>
            </a:r>
            <a:endParaRPr lang="en-US" altLang="en-US" sz="1800" dirty="0"/>
          </a:p>
          <a:p>
            <a:pPr algn="r" rtl="0" eaLnBrk="0">
              <a:lnSpc>
                <a:spcPct val="97000"/>
              </a:lnSpc>
              <a:spcBef>
                <a:spcPts val="65"/>
              </a:spcBef>
            </a:pPr>
            <a:r>
              <a:rPr sz="18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查看当前及历史任职</a:t>
            </a:r>
            <a:endParaRPr lang="en-US" altLang="en-US" sz="1800" dirty="0"/>
          </a:p>
        </p:txBody>
      </p:sp>
      <p:sp>
        <p:nvSpPr>
          <p:cNvPr id="438" name="rect"/>
          <p:cNvSpPr/>
          <p:nvPr/>
        </p:nvSpPr>
        <p:spPr>
          <a:xfrm>
            <a:off x="4760975" y="646176"/>
            <a:ext cx="6835140" cy="170688"/>
          </a:xfrm>
          <a:prstGeom prst="rect">
            <a:avLst/>
          </a:prstGeom>
          <a:solidFill>
            <a:srgbClr val="0176AB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40" name="rect"/>
          <p:cNvSpPr/>
          <p:nvPr/>
        </p:nvSpPr>
        <p:spPr>
          <a:xfrm>
            <a:off x="580644" y="646176"/>
            <a:ext cx="3950208" cy="170688"/>
          </a:xfrm>
          <a:prstGeom prst="rect">
            <a:avLst/>
          </a:prstGeom>
          <a:solidFill>
            <a:srgbClr val="E5AA5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442" name="picture 4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830811" y="6515100"/>
            <a:ext cx="272795" cy="27279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PP_MARK_KEY" val="a90bbaa1-104f-4137-b70e-349a40e39e4e"/>
  <p:tag name="COMMONDATA" val="eyJoZGlkIjoiYzNjNjE3MzJjMGJlNWRhYzY2YmI1OTRhYTI3MGNmYm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2395</Words>
  <Application>WPS 演示</Application>
  <PresentationFormat>宽屏</PresentationFormat>
  <Paragraphs>499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Arial</vt:lpstr>
      <vt:lpstr>宋体</vt:lpstr>
      <vt:lpstr>Wingdings</vt:lpstr>
      <vt:lpstr>微软雅黑</vt:lpstr>
      <vt:lpstr>Arial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lastModifiedBy>WPS_1720678879</cp:lastModifiedBy>
  <cp:revision>4</cp:revision>
  <dcterms:created xsi:type="dcterms:W3CDTF">2022-09-16T12:13:00Z</dcterms:created>
  <dcterms:modified xsi:type="dcterms:W3CDTF">2026-09-21T13:33:10Z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2023-08-31T16:15:40Z</vt:filetime>
  </property>
  <property fmtid="{D5CDD505-2E9C-101B-9397-08002B2CF9AE}" pid="4" name="UsrData">
    <vt:lpwstr>64eefa90fc8ffb001f999aef</vt:lpwstr>
  </property>
  <property fmtid="{D5CDD505-2E9C-101B-9397-08002B2CF9AE}" pid="5" name="ICV">
    <vt:lpwstr>DDFD7E2E0DF54F5EB9564F992FFFD45C_12</vt:lpwstr>
  </property>
  <property fmtid="{D5CDD505-2E9C-101B-9397-08002B2CF9AE}" pid="6" name="KSOProductBuildVer">
    <vt:lpwstr>2052-12.1.0.28488</vt:lpwstr>
  </property>
</Properties>
</file>