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38"/>
  </p:handoutMasterIdLst>
  <p:sldIdLst>
    <p:sldId id="566" r:id="rId4"/>
    <p:sldId id="679" r:id="rId6"/>
    <p:sldId id="630" r:id="rId7"/>
    <p:sldId id="636" r:id="rId8"/>
    <p:sldId id="683" r:id="rId9"/>
    <p:sldId id="684" r:id="rId10"/>
    <p:sldId id="707" r:id="rId11"/>
    <p:sldId id="685" r:id="rId12"/>
    <p:sldId id="686" r:id="rId13"/>
    <p:sldId id="708" r:id="rId14"/>
    <p:sldId id="688" r:id="rId15"/>
    <p:sldId id="687" r:id="rId16"/>
    <p:sldId id="689" r:id="rId17"/>
    <p:sldId id="637" r:id="rId18"/>
    <p:sldId id="659" r:id="rId19"/>
    <p:sldId id="660" r:id="rId20"/>
    <p:sldId id="709" r:id="rId21"/>
    <p:sldId id="661" r:id="rId22"/>
    <p:sldId id="712" r:id="rId23"/>
    <p:sldId id="662" r:id="rId24"/>
    <p:sldId id="663" r:id="rId25"/>
    <p:sldId id="680" r:id="rId26"/>
    <p:sldId id="664" r:id="rId27"/>
    <p:sldId id="669" r:id="rId28"/>
    <p:sldId id="670" r:id="rId29"/>
    <p:sldId id="711" r:id="rId30"/>
    <p:sldId id="671" r:id="rId31"/>
    <p:sldId id="710" r:id="rId32"/>
    <p:sldId id="672" r:id="rId33"/>
    <p:sldId id="681" r:id="rId34"/>
    <p:sldId id="673" r:id="rId35"/>
    <p:sldId id="682" r:id="rId36"/>
    <p:sldId id="315" r:id="rId37"/>
  </p:sldIdLst>
  <p:sldSz cx="9721850" cy="5400675"/>
  <p:notesSz cx="6858000" cy="9144000"/>
  <p:custDataLst>
    <p:tags r:id="rId42"/>
  </p:custDataLst>
  <p:defaultTextStyle>
    <a:defPPr>
      <a:defRPr lang="zh-CN"/>
    </a:defPPr>
    <a:lvl1pPr marL="0" lvl="0" indent="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1pPr>
    <a:lvl2pPr marL="482600" lvl="1" indent="-2540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2pPr>
    <a:lvl3pPr marL="967105" lvl="2" indent="-5270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3pPr>
    <a:lvl4pPr marL="1450975" lvl="3" indent="-7937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4pPr>
    <a:lvl5pPr marL="1935480" lvl="4"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42" userDrawn="1">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a:srgbClr val="D2D6D7"/>
    <a:srgbClr val="C00000"/>
    <a:srgbClr val="BF4D00"/>
    <a:srgbClr val="E20000"/>
    <a:srgbClr val="9358C4"/>
    <a:srgbClr val="006DF0"/>
    <a:srgbClr val="6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2966" autoAdjust="0"/>
  </p:normalViewPr>
  <p:slideViewPr>
    <p:cSldViewPr showGuides="1">
      <p:cViewPr varScale="1">
        <p:scale>
          <a:sx n="123" d="100"/>
          <a:sy n="123" d="100"/>
        </p:scale>
        <p:origin x="300" y="76"/>
      </p:cViewPr>
      <p:guideLst>
        <p:guide orient="horz" pos="1942"/>
        <p:guide pos="2971"/>
      </p:guideLst>
    </p:cSldViewPr>
  </p:slideViewPr>
  <p:notesTextViewPr>
    <p:cViewPr>
      <p:scale>
        <a:sx n="3" d="2"/>
        <a:sy n="3" d="2"/>
      </p:scale>
      <p:origin x="0" y="0"/>
    </p:cViewPr>
  </p:notesTextViewPr>
  <p:sorterViewPr showFormatting="0">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8.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ED25ECFE-C3B1-4D21-A19F-43D46E74E15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2EF19082-A460-43C2-ABCA-4755C321E54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marL="0" marR="0" lvl="0" indent="0" algn="l" defTabSz="965200" rtl="0" eaLnBrk="0" fontAlgn="base" latinLnBrk="0" hangingPunct="0">
              <a:lnSpc>
                <a:spcPct val="100000"/>
              </a:lnSpc>
              <a:spcBef>
                <a:spcPct val="3000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482600" marR="0" lvl="1"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967105" marR="0" lvl="2"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1450975" marR="0" lvl="3"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1935480" marR="0" lvl="4"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2600" algn="l" defTabSz="965200" rtl="0" eaLnBrk="0" fontAlgn="base" hangingPunct="0">
      <a:spcBef>
        <a:spcPct val="30000"/>
      </a:spcBef>
      <a:spcAft>
        <a:spcPct val="0"/>
      </a:spcAft>
      <a:defRPr sz="1300" kern="1200">
        <a:solidFill>
          <a:schemeClr val="tx1"/>
        </a:solidFill>
        <a:latin typeface="+mn-lt"/>
        <a:ea typeface="+mn-ea"/>
        <a:cs typeface="+mn-cs"/>
      </a:defRPr>
    </a:lvl2pPr>
    <a:lvl3pPr marL="967105" algn="l" defTabSz="965200" rtl="0" eaLnBrk="0" fontAlgn="base" hangingPunct="0">
      <a:spcBef>
        <a:spcPct val="30000"/>
      </a:spcBef>
      <a:spcAft>
        <a:spcPct val="0"/>
      </a:spcAft>
      <a:defRPr sz="1300" kern="1200">
        <a:solidFill>
          <a:schemeClr val="tx1"/>
        </a:solidFill>
        <a:latin typeface="+mn-lt"/>
        <a:ea typeface="+mn-ea"/>
        <a:cs typeface="+mn-cs"/>
      </a:defRPr>
    </a:lvl3pPr>
    <a:lvl4pPr marL="1450975" algn="l" defTabSz="965200" rtl="0" eaLnBrk="0" fontAlgn="base" hangingPunct="0">
      <a:spcBef>
        <a:spcPct val="30000"/>
      </a:spcBef>
      <a:spcAft>
        <a:spcPct val="0"/>
      </a:spcAft>
      <a:defRPr sz="1300" kern="1200">
        <a:solidFill>
          <a:schemeClr val="tx1"/>
        </a:solidFill>
        <a:latin typeface="+mn-lt"/>
        <a:ea typeface="+mn-ea"/>
        <a:cs typeface="+mn-cs"/>
      </a:defRPr>
    </a:lvl4pPr>
    <a:lvl5pPr marL="1935480" algn="l" defTabSz="965200"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3"/>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4"/>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fld>
            <a:endParaRPr lang="zh-CN" altLang="en-US" dirty="0"/>
          </a:p>
        </p:txBody>
      </p:sp>
    </p:spTree>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3"/>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4"/>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fld>
            <a:endParaRPr lang="zh-CN" altLang="en-US" dirty="0"/>
          </a:p>
        </p:txBody>
      </p:sp>
    </p:spTree>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1.png"/><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5"/>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5"/>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5" y="1187450"/>
            <a:ext cx="9725025" cy="204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495"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80"/>
          <p:cNvSpPr txBox="1"/>
          <p:nvPr/>
        </p:nvSpPr>
        <p:spPr>
          <a:xfrm>
            <a:off x="632255" y="1685925"/>
            <a:ext cx="8250978" cy="825419"/>
          </a:xfrm>
          <a:prstGeom prst="rect">
            <a:avLst/>
          </a:prstGeom>
          <a:noFill/>
        </p:spPr>
        <p:txBody>
          <a:bodyPr wrap="none">
            <a:spAutoFit/>
          </a:bodyPr>
          <a:lstStyle/>
          <a:p>
            <a:pPr marR="0" algn="ctr" defTabSz="965200">
              <a:lnSpc>
                <a:spcPct val="150000"/>
              </a:lnSpc>
              <a:buClrTx/>
              <a:buSzTx/>
              <a:buFontTx/>
              <a:defRPr/>
            </a:pPr>
            <a:r>
              <a:rPr kumimoji="0" lang="en-US" altLang="zh-CN" sz="3600" b="1" kern="100" cap="none" spc="0" normalizeH="0" baseline="0" noProof="0" dirty="0">
                <a:solidFill>
                  <a:schemeClr val="bg1"/>
                </a:solidFill>
                <a:latin typeface="+mj-ea"/>
                <a:ea typeface="+mj-ea"/>
                <a:cs typeface="Times New Roman" panose="02020603050405020304" pitchFamily="18" charset="0"/>
              </a:rPr>
              <a:t>2025</a:t>
            </a:r>
            <a:r>
              <a:rPr kumimoji="0" lang="zh-CN" altLang="en-US" sz="3600" b="1" kern="100" cap="none" spc="0" normalizeH="0" baseline="0" noProof="0" dirty="0">
                <a:solidFill>
                  <a:schemeClr val="bg1"/>
                </a:solidFill>
                <a:latin typeface="+mj-ea"/>
                <a:ea typeface="+mj-ea"/>
                <a:cs typeface="Times New Roman" panose="02020603050405020304" pitchFamily="18" charset="0"/>
              </a:rPr>
              <a:t>年春季学期转换学时认定工作安排</a:t>
            </a:r>
            <a:endParaRPr kumimoji="0" lang="en-US" altLang="zh-CN" sz="3600" b="1" kern="100" cap="none" spc="0" normalizeH="0" baseline="0" noProof="0" dirty="0">
              <a:solidFill>
                <a:schemeClr val="bg1"/>
              </a:solidFill>
              <a:latin typeface="+mj-ea"/>
              <a:ea typeface="+mj-ea"/>
              <a:cs typeface="Times New Roman" panose="02020603050405020304" pitchFamily="18" charset="0"/>
            </a:endParaRPr>
          </a:p>
        </p:txBody>
      </p:sp>
      <p:sp>
        <p:nvSpPr>
          <p:cNvPr id="19" name="Rectangle 20"/>
          <p:cNvSpPr>
            <a:spLocks noChangeArrowheads="1"/>
          </p:cNvSpPr>
          <p:nvPr/>
        </p:nvSpPr>
        <p:spPr bwMode="auto">
          <a:xfrm>
            <a:off x="3012681" y="3779838"/>
            <a:ext cx="3693319" cy="782074"/>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761365"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“第二课堂成绩单”项目管理办公室</a:t>
            </a:r>
            <a:endPar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a:p>
            <a:pPr marL="0" marR="0" lvl="0" indent="0" algn="ctr" defTabSz="761365"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2025</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年</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4</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月</a:t>
            </a:r>
            <a:r>
              <a:rPr lang="en-US" altLang="zh-CN" sz="1800" b="1" dirty="0">
                <a:latin typeface="+mj-ea"/>
                <a:ea typeface="+mj-ea"/>
              </a:rPr>
              <a:t>20</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日 </a:t>
            </a:r>
            <a:endParaRPr kumimoji="0" lang="zh-CN"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p:txBody>
      </p:sp>
      <p:pic>
        <p:nvPicPr>
          <p:cNvPr id="3077" name="图片 7"/>
          <p:cNvPicPr>
            <a:picLocks noChangeAspect="1"/>
          </p:cNvPicPr>
          <p:nvPr/>
        </p:nvPicPr>
        <p:blipFill>
          <a:blip r:embed="rId1"/>
          <a:stretch>
            <a:fillRect/>
          </a:stretch>
        </p:blipFill>
        <p:spPr>
          <a:xfrm>
            <a:off x="972185" y="119698"/>
            <a:ext cx="1042988" cy="889000"/>
          </a:xfrm>
          <a:prstGeom prst="rect">
            <a:avLst/>
          </a:prstGeom>
          <a:noFill/>
          <a:ln w="9525">
            <a:noFill/>
          </a:ln>
        </p:spPr>
      </p:pic>
      <p:pic>
        <p:nvPicPr>
          <p:cNvPr id="3078" name="图片 8"/>
          <p:cNvPicPr>
            <a:picLocks noChangeAspect="1"/>
          </p:cNvPicPr>
          <p:nvPr/>
        </p:nvPicPr>
        <p:blipFill>
          <a:blip r:embed="rId2"/>
          <a:stretch>
            <a:fillRect/>
          </a:stretch>
        </p:blipFill>
        <p:spPr>
          <a:xfrm>
            <a:off x="184785" y="149860"/>
            <a:ext cx="906463" cy="877888"/>
          </a:xfrm>
          <a:prstGeom prst="rect">
            <a:avLst/>
          </a:prstGeom>
          <a:noFill/>
          <a:ln w="9525">
            <a:noFill/>
          </a:ln>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证书编号：如实填写，没有填无；</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参赛形式：如实填写，选单人或小组；</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赛事主办单位：本项目需填写证书、成果落款单位全称，不可填写缩写。如有多个，请填写落款单位中第一个举办单位；</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次年</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r>
              <a:rPr lang="zh-CN" altLang="en-US" sz="1600" kern="100" dirty="0">
                <a:effectLst/>
                <a:latin typeface="+mn-ea"/>
                <a:ea typeface="+mn-ea"/>
                <a:cs typeface="Times New Roman" panose="02020603050405020304" pitchFamily="18" charset="0"/>
              </a:rPr>
              <a:t>，除工作履历外，转换学时认定范围为</a:t>
            </a:r>
            <a:r>
              <a:rPr lang="en-US" altLang="zh-CN" sz="1600" kern="100" dirty="0">
                <a:effectLst/>
                <a:latin typeface="+mn-ea"/>
                <a:ea typeface="+mn-ea"/>
                <a:cs typeface="Times New Roman" panose="02020603050405020304" pitchFamily="18" charset="0"/>
              </a:rPr>
              <a:t>2024</a:t>
            </a:r>
            <a:r>
              <a:rPr lang="zh-CN" altLang="en-US" sz="1600" kern="100" dirty="0">
                <a:effectLst/>
                <a:latin typeface="+mn-ea"/>
                <a:ea typeface="+mn-ea"/>
                <a:cs typeface="Times New Roman" panose="02020603050405020304" pitchFamily="18" charset="0"/>
              </a:rPr>
              <a:t>年</a:t>
            </a:r>
            <a:r>
              <a:rPr lang="en-US" altLang="zh-CN" sz="1600" kern="100" dirty="0">
                <a:effectLst/>
                <a:latin typeface="+mn-ea"/>
                <a:ea typeface="+mn-ea"/>
                <a:cs typeface="Times New Roman" panose="02020603050405020304" pitchFamily="18" charset="0"/>
              </a:rPr>
              <a:t>9</a:t>
            </a:r>
            <a:r>
              <a:rPr lang="zh-CN" altLang="en-US"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16</a:t>
            </a:r>
            <a:r>
              <a:rPr lang="zh-CN" altLang="en-US" sz="1600" kern="100" dirty="0">
                <a:effectLst/>
                <a:latin typeface="+mn-ea"/>
                <a:ea typeface="+mn-ea"/>
                <a:cs typeface="Times New Roman" panose="02020603050405020304" pitchFamily="18" charset="0"/>
              </a:rPr>
              <a:t>日至</a:t>
            </a:r>
            <a:r>
              <a:rPr lang="en-US" altLang="zh-CN" sz="1600" kern="100" dirty="0">
                <a:effectLst/>
                <a:latin typeface="+mn-ea"/>
                <a:ea typeface="+mn-ea"/>
                <a:cs typeface="Times New Roman" panose="02020603050405020304" pitchFamily="18" charset="0"/>
              </a:rPr>
              <a:t>2025</a:t>
            </a:r>
            <a:r>
              <a:rPr lang="zh-CN" altLang="en-US" sz="1600" kern="100" dirty="0">
                <a:effectLst/>
                <a:latin typeface="+mn-ea"/>
                <a:ea typeface="+mn-ea"/>
                <a:cs typeface="Times New Roman" panose="02020603050405020304" pitchFamily="18" charset="0"/>
              </a:rPr>
              <a:t>年</a:t>
            </a:r>
            <a:r>
              <a:rPr lang="en-US" altLang="zh-CN" sz="1600" kern="100" dirty="0">
                <a:latin typeface="+mn-ea"/>
                <a:ea typeface="+mn-ea"/>
                <a:cs typeface="Times New Roman" panose="02020603050405020304" pitchFamily="18" charset="0"/>
              </a:rPr>
              <a:t>5</a:t>
            </a:r>
            <a:r>
              <a:rPr lang="zh-CN" altLang="en-US" sz="1600" kern="100" dirty="0">
                <a:effectLst/>
                <a:latin typeface="+mn-ea"/>
                <a:ea typeface="+mn-ea"/>
                <a:cs typeface="Times New Roman" panose="02020603050405020304" pitchFamily="18" charset="0"/>
              </a:rPr>
              <a:t>月</a:t>
            </a:r>
            <a:r>
              <a:rPr lang="en-US" altLang="zh-CN" sz="1600" kern="100" dirty="0">
                <a:latin typeface="+mn-ea"/>
                <a:ea typeface="+mn-ea"/>
                <a:cs typeface="Times New Roman" panose="02020603050405020304" pitchFamily="18" charset="0"/>
              </a:rPr>
              <a:t>10</a:t>
            </a:r>
            <a:r>
              <a:rPr lang="zh-CN" altLang="en-US" sz="1600" kern="100" dirty="0">
                <a:latin typeface="+mn-ea"/>
                <a:ea typeface="+mn-ea"/>
                <a:cs typeface="Times New Roman" panose="02020603050405020304" pitchFamily="18" charset="0"/>
              </a:rPr>
              <a:t>日。</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上传照片：照片需为本人获奖证书等证明材料，务必确保照片清晰真实有效；</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审核人选择本人所在团支部书记（或相关负责人）。</a:t>
            </a:r>
            <a:r>
              <a:rPr lang="zh-CN" altLang="zh-CN" sz="1600" kern="100" dirty="0">
                <a:solidFill>
                  <a:srgbClr val="FF0000"/>
                </a:solidFill>
                <a:effectLst/>
                <a:latin typeface="+mn-ea"/>
                <a:ea typeface="+mn-ea"/>
                <a:cs typeface="Times New Roman" panose="02020603050405020304" pitchFamily="18" charset="0"/>
              </a:rPr>
              <a:t>（选择错误的审核人可能导致本条目无法被审核）</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注：不同通道填写要求稍有不同，以页面要求为准。</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96300" y="1212570"/>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5.</a:t>
            </a:r>
            <a:r>
              <a:rPr lang="zh-CN" altLang="en-US" sz="1800" b="1" dirty="0">
                <a:latin typeface="+mn-ea"/>
                <a:ea typeface="+mn-ea"/>
                <a:cs typeface="Times New Roman" panose="02020603050405020304" pitchFamily="18" charset="0"/>
              </a:rPr>
              <a:t>填写完毕后，提交；</a:t>
            </a:r>
            <a:endParaRPr lang="zh-CN" altLang="en-US" sz="1800" b="1" dirty="0">
              <a:latin typeface="+mn-ea"/>
              <a:ea typeface="+mn-ea"/>
              <a:cs typeface="Times New Roman" panose="02020603050405020304" pitchFamily="18" charset="0"/>
            </a:endParaRPr>
          </a:p>
        </p:txBody>
      </p:sp>
      <p:sp>
        <p:nvSpPr>
          <p:cNvPr id="11" name="文本框 10"/>
          <p:cNvSpPr txBox="1"/>
          <p:nvPr/>
        </p:nvSpPr>
        <p:spPr>
          <a:xfrm>
            <a:off x="396300" y="1810022"/>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6.</a:t>
            </a:r>
            <a:r>
              <a:rPr lang="zh-CN" altLang="zh-CN" sz="1800" b="1" dirty="0">
                <a:latin typeface="+mn-ea"/>
                <a:ea typeface="+mn-ea"/>
                <a:cs typeface="Times New Roman" panose="02020603050405020304" pitchFamily="18" charset="0"/>
              </a:rPr>
              <a:t>转换学时申请结果查看</a:t>
            </a:r>
            <a:endParaRPr lang="zh-CN" altLang="zh-CN" sz="1800" b="1" dirty="0">
              <a:latin typeface="+mn-ea"/>
              <a:ea typeface="+mn-ea"/>
              <a:cs typeface="Times New Roman" panose="02020603050405020304" pitchFamily="18"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871" y="845022"/>
            <a:ext cx="1803854" cy="3908351"/>
          </a:xfrm>
          <a:prstGeom prst="rect">
            <a:avLst/>
          </a:prstGeom>
        </p:spPr>
      </p:pic>
      <p:sp>
        <p:nvSpPr>
          <p:cNvPr id="15" name="文本框 14"/>
          <p:cNvSpPr txBox="1"/>
          <p:nvPr/>
        </p:nvSpPr>
        <p:spPr>
          <a:xfrm>
            <a:off x="684530" y="2378075"/>
            <a:ext cx="5471160" cy="46037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打开“石光”小程序，点击“我的”</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“已转换学时”。</a:t>
            </a:r>
            <a:endParaRPr lang="zh-CN" altLang="zh-CN" sz="1100" kern="100" dirty="0">
              <a:effectLst/>
              <a:latin typeface="+mn-ea"/>
              <a:ea typeface="+mn-ea"/>
              <a:cs typeface="Times New Roman" panose="02020603050405020304" pitchFamily="18" charset="0"/>
            </a:endParaRPr>
          </a:p>
        </p:txBody>
      </p:sp>
      <p:sp>
        <p:nvSpPr>
          <p:cNvPr id="17" name="文本框 16"/>
          <p:cNvSpPr txBox="1"/>
          <p:nvPr/>
        </p:nvSpPr>
        <p:spPr>
          <a:xfrm>
            <a:off x="689610" y="3131820"/>
            <a:ext cx="546608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latin typeface="+mn-ea"/>
                <a:ea typeface="+mn-ea"/>
                <a:cs typeface="Times New Roman" panose="02020603050405020304" pitchFamily="18" charset="0"/>
              </a:rPr>
              <a:t>点击上方“进行中”可查看正在进行中的申请，点击“已完成”可以查看已经审核通过的转换学时申请</a:t>
            </a:r>
            <a:endParaRPr lang="zh-CN" altLang="zh-CN" sz="1600" kern="100" dirty="0">
              <a:latin typeface="+mn-ea"/>
              <a:ea typeface="+mn-ea"/>
              <a:cs typeface="Times New Roman" panose="02020603050405020304" pitchFamily="18" charset="0"/>
            </a:endParaRPr>
          </a:p>
        </p:txBody>
      </p:sp>
      <p:pic>
        <p:nvPicPr>
          <p:cNvPr id="10" name="图片 9"/>
          <p:cNvPicPr/>
          <p:nvPr/>
        </p:nvPicPr>
        <p:blipFill rotWithShape="1">
          <a:blip r:embed="rId4"/>
          <a:srcRect l="1477" t="18041" r="1394"/>
          <a:stretch>
            <a:fillRect/>
          </a:stretch>
        </p:blipFill>
        <p:spPr bwMode="auto">
          <a:xfrm>
            <a:off x="4868937" y="2129436"/>
            <a:ext cx="4381500" cy="1211580"/>
          </a:xfrm>
          <a:prstGeom prst="rect">
            <a:avLst/>
          </a:prstGeom>
          <a:ln>
            <a:noFill/>
          </a:ln>
        </p:spPr>
      </p:pic>
      <p:sp>
        <p:nvSpPr>
          <p:cNvPr id="22" name="文本框 21"/>
          <p:cNvSpPr txBox="1"/>
          <p:nvPr/>
        </p:nvSpPr>
        <p:spPr>
          <a:xfrm>
            <a:off x="744220" y="4143375"/>
            <a:ext cx="8286115" cy="1014730"/>
          </a:xfrm>
          <a:prstGeom prst="rect">
            <a:avLst/>
          </a:prstGeom>
          <a:noFill/>
        </p:spPr>
        <p:txBody>
          <a:bodyPr wrap="square">
            <a:spAutoFit/>
          </a:bodyPr>
          <a:lstStyle/>
          <a:p>
            <a:pPr>
              <a:lnSpc>
                <a:spcPct val="150000"/>
              </a:lnSpc>
            </a:pP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申请结束</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且审核结束后，次日学时数才会刷新，</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因审核工作量较大，审核周期可能</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较长</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，请各位同学</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耐心等待，及时</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关注自己的审核结果</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35293" y="1439545"/>
            <a:ext cx="8747760" cy="829945"/>
          </a:xfrm>
          <a:prstGeom prst="rect">
            <a:avLst/>
          </a:prstGeom>
          <a:noFill/>
        </p:spPr>
        <p:txBody>
          <a:bodyPr wrap="square">
            <a:spAutoFit/>
          </a:bodyPr>
          <a:lstStyle/>
          <a:p>
            <a:pPr algn="just">
              <a:lnSpc>
                <a:spcPct val="150000"/>
              </a:lnSpc>
            </a:pPr>
            <a:r>
              <a:rPr lang="zh-CN" altLang="en-US" sz="1600" kern="100" dirty="0">
                <a:latin typeface="Times New Roman" panose="02020603050405020304" pitchFamily="18" charset="0"/>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如未审核通过，请及时查看驳回原因，及时联系自己的审核人了解详情并根据审核意见及时重新提交。</a:t>
            </a:r>
            <a:r>
              <a:rPr lang="zh-CN" altLang="zh-CN" sz="1600" kern="100" dirty="0">
                <a:solidFill>
                  <a:srgbClr val="FF0000"/>
                </a:solidFill>
                <a:effectLst/>
                <a:latin typeface="+mn-ea"/>
                <a:ea typeface="+mn-ea"/>
                <a:cs typeface="Times New Roman" panose="02020603050405020304" pitchFamily="18" charset="0"/>
              </a:rPr>
              <a:t>本次转换学时认定不会因为驳回后未及时重新申请导致未申请成功而重新开启通道。</a:t>
            </a:r>
            <a:endParaRPr lang="zh-CN" altLang="zh-CN" sz="1600" kern="100" dirty="0">
              <a:solidFill>
                <a:srgbClr val="FF0000"/>
              </a:solidFill>
              <a:effectLst/>
              <a:latin typeface="+mn-ea"/>
              <a:ea typeface="+mn-ea"/>
              <a:cs typeface="Times New Roman" panose="02020603050405020304" pitchFamily="18" charset="0"/>
            </a:endParaRPr>
          </a:p>
        </p:txBody>
      </p:sp>
      <p:sp>
        <p:nvSpPr>
          <p:cNvPr id="4" name="文本框 3"/>
          <p:cNvSpPr txBox="1"/>
          <p:nvPr/>
        </p:nvSpPr>
        <p:spPr>
          <a:xfrm>
            <a:off x="396130" y="1115397"/>
            <a:ext cx="1944216" cy="368300"/>
          </a:xfrm>
          <a:prstGeom prst="rect">
            <a:avLst/>
          </a:prstGeom>
          <a:noFill/>
        </p:spPr>
        <p:txBody>
          <a:bodyPr wrap="square" rtlCol="0">
            <a:spAutoFit/>
          </a:bodyPr>
          <a:lstStyle/>
          <a:p>
            <a:r>
              <a:rPr lang="en-US" altLang="zh-CN"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endParaRPr lang="zh-CN" altLang="en-US" sz="1800" b="1" dirty="0">
              <a:latin typeface="+mn-ea"/>
              <a:ea typeface="+mn-ea"/>
              <a:cs typeface="Times New Roman" panose="02020603050405020304" pitchFamily="18" charset="0"/>
            </a:endParaRPr>
          </a:p>
        </p:txBody>
      </p:sp>
      <p:sp>
        <p:nvSpPr>
          <p:cNvPr id="15" name="文本框 14"/>
          <p:cNvSpPr txBox="1"/>
          <p:nvPr/>
        </p:nvSpPr>
        <p:spPr>
          <a:xfrm>
            <a:off x="452120" y="226568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effectLst/>
                <a:latin typeface="+mn-ea"/>
                <a:ea typeface="+mn-ea"/>
                <a:cs typeface="Times New Roman" panose="02020603050405020304" pitchFamily="18" charset="0"/>
              </a:rPr>
              <a:t>转换学时申请条目审核通过后（即在“已完成”中出现），</a:t>
            </a:r>
            <a:r>
              <a:rPr lang="zh-CN" altLang="zh-CN" sz="1600" kern="100" dirty="0">
                <a:solidFill>
                  <a:srgbClr val="FF0000"/>
                </a:solidFill>
                <a:effectLst/>
                <a:latin typeface="+mn-ea"/>
                <a:ea typeface="+mn-ea"/>
                <a:cs typeface="Times New Roman" panose="02020603050405020304" pitchFamily="18" charset="0"/>
              </a:rPr>
              <a:t>“成绩”页面的学时总数将于第二天刷新。</a:t>
            </a:r>
            <a:r>
              <a:rPr lang="zh-CN" altLang="zh-CN" sz="1600" kern="100" dirty="0">
                <a:effectLst/>
                <a:latin typeface="+mn-ea"/>
                <a:ea typeface="+mn-ea"/>
                <a:cs typeface="Times New Roman" panose="02020603050405020304" pitchFamily="18" charset="0"/>
              </a:rPr>
              <a:t>如发现学时未发放，请等待</a:t>
            </a:r>
            <a:r>
              <a:rPr lang="en-US" altLang="zh-CN" sz="1600" kern="100" dirty="0">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小时后再次复查，如仍有误，请联系本院相关</a:t>
            </a:r>
            <a:r>
              <a:rPr lang="zh-CN" altLang="en-US" sz="1600" kern="100" dirty="0">
                <a:effectLst/>
                <a:latin typeface="+mn-ea"/>
                <a:ea typeface="+mn-ea"/>
                <a:cs typeface="Times New Roman" panose="02020603050405020304" pitchFamily="18" charset="0"/>
              </a:rPr>
              <a:t>负责人</a:t>
            </a:r>
            <a:r>
              <a:rPr lang="zh-CN" altLang="zh-CN" sz="1600" kern="100" dirty="0">
                <a:effectLst/>
                <a:latin typeface="+mn-ea"/>
                <a:ea typeface="+mn-ea"/>
                <a:cs typeface="Times New Roman" panose="02020603050405020304" pitchFamily="18" charset="0"/>
              </a:rPr>
              <a:t>。</a:t>
            </a:r>
            <a:endParaRPr lang="zh-CN" altLang="zh-CN" sz="1600" kern="100" dirty="0">
              <a:effectLst/>
              <a:latin typeface="+mn-ea"/>
              <a:ea typeface="+mn-ea"/>
              <a:cs typeface="Times New Roman" panose="02020603050405020304" pitchFamily="18" charset="0"/>
            </a:endParaRPr>
          </a:p>
        </p:txBody>
      </p:sp>
      <p:sp>
        <p:nvSpPr>
          <p:cNvPr id="16" name="文本框 15"/>
          <p:cNvSpPr txBox="1"/>
          <p:nvPr/>
        </p:nvSpPr>
        <p:spPr>
          <a:xfrm>
            <a:off x="481330" y="313182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③</a:t>
            </a:r>
            <a:r>
              <a:rPr lang="zh-CN" altLang="zh-CN" sz="1600" kern="100" dirty="0">
                <a:latin typeface="+mn-ea"/>
                <a:ea typeface="+mn-ea"/>
                <a:cs typeface="Times New Roman" panose="02020603050405020304" pitchFamily="18" charset="0"/>
              </a:rPr>
              <a:t>务必认真填写所有数据字段并遵循相关命名规范，不可因“偷懒</a:t>
            </a:r>
            <a:r>
              <a:rPr lang="en-US" altLang="zh-CN" sz="1600" kern="100" dirty="0">
                <a:latin typeface="+mn-ea"/>
                <a:ea typeface="+mn-ea"/>
                <a:cs typeface="Times New Roman" panose="02020603050405020304" pitchFamily="18" charset="0"/>
              </a:rPr>
              <a:t>”</a:t>
            </a:r>
            <a:r>
              <a:rPr lang="zh-CN" altLang="zh-CN" sz="1600" kern="100" dirty="0">
                <a:latin typeface="+mn-ea"/>
                <a:ea typeface="+mn-ea"/>
                <a:cs typeface="Times New Roman" panose="02020603050405020304" pitchFamily="18" charset="0"/>
              </a:rPr>
              <a:t>将相关数据字段填写“无”，如后期复查时发现该现象，将删除相关不合规的数据条目并收回该条目所发放的学时。</a:t>
            </a:r>
            <a:endParaRPr lang="zh-CN" altLang="zh-CN" sz="1600" kern="100" dirty="0">
              <a:latin typeface="+mn-ea"/>
              <a:ea typeface="+mn-ea"/>
              <a:cs typeface="Times New Roman" panose="02020603050405020304" pitchFamily="18" charset="0"/>
            </a:endParaRPr>
          </a:p>
        </p:txBody>
      </p:sp>
      <p:sp>
        <p:nvSpPr>
          <p:cNvPr id="18" name="文本框 17"/>
          <p:cNvSpPr txBox="1"/>
          <p:nvPr/>
        </p:nvSpPr>
        <p:spPr>
          <a:xfrm>
            <a:off x="481013" y="3957955"/>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④</a:t>
            </a:r>
            <a:r>
              <a:rPr lang="zh-CN" altLang="zh-CN" sz="1600" kern="100" dirty="0">
                <a:latin typeface="+mn-ea"/>
                <a:ea typeface="+mn-ea"/>
                <a:cs typeface="Times New Roman" panose="02020603050405020304" pitchFamily="18" charset="0"/>
              </a:rPr>
              <a:t>本次转换学时认定中，“国家级”、“省级”奖项认定采取白名单模式，仅认定“中国石油大学（华东）第二课堂成绩单转换学时国家级、省级赛事认定范围”中的赛事。</a:t>
            </a:r>
            <a:endParaRPr lang="zh-CN" altLang="zh-CN" sz="1600" kern="100" dirty="0">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486830" y="1692204"/>
            <a:ext cx="8748000" cy="829945"/>
          </a:xfrm>
          <a:prstGeom prst="rect">
            <a:avLst/>
          </a:prstGeom>
          <a:noFill/>
        </p:spPr>
        <p:txBody>
          <a:bodyPr wrap="square">
            <a:spAutoFit/>
          </a:bodyPr>
          <a:lstStyle/>
          <a:p>
            <a:pPr algn="just">
              <a:lnSpc>
                <a:spcPct val="150000"/>
              </a:lnSpc>
            </a:pPr>
            <a:r>
              <a:rPr lang="zh-CN" altLang="en-US" sz="1600" kern="100" dirty="0">
                <a:effectLst/>
                <a:latin typeface="+mn-ea"/>
                <a:ea typeface="+mn-ea"/>
                <a:cs typeface="Times New Roman" panose="02020603050405020304" pitchFamily="18" charset="0"/>
              </a:rPr>
              <a:t>⑤</a:t>
            </a:r>
            <a:r>
              <a:rPr lang="zh-CN" altLang="zh-CN" sz="1600" kern="100" dirty="0">
                <a:effectLst/>
                <a:latin typeface="+mn-ea"/>
                <a:ea typeface="+mn-ea"/>
                <a:cs typeface="Times New Roman" panose="02020603050405020304" pitchFamily="18" charset="0"/>
              </a:rPr>
              <a:t>及时提交申请，不要错过申请时间，如错过时间导致未获得学时的，后果自负。转换学时认定不会因个人原因而重新开放。</a:t>
            </a:r>
            <a:endParaRPr lang="zh-CN" altLang="zh-CN" sz="1600" kern="100" dirty="0">
              <a:effectLst/>
              <a:latin typeface="+mn-ea"/>
              <a:ea typeface="+mn-ea"/>
              <a:cs typeface="Times New Roman" panose="02020603050405020304" pitchFamily="18" charset="0"/>
            </a:endParaRPr>
          </a:p>
        </p:txBody>
      </p:sp>
      <p:sp>
        <p:nvSpPr>
          <p:cNvPr id="19" name="文本框 18"/>
          <p:cNvSpPr txBox="1"/>
          <p:nvPr/>
        </p:nvSpPr>
        <p:spPr>
          <a:xfrm>
            <a:off x="486830" y="2463729"/>
            <a:ext cx="874800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⑥</a:t>
            </a:r>
            <a:r>
              <a:rPr lang="zh-CN" altLang="zh-CN" sz="1600" kern="100" dirty="0">
                <a:latin typeface="+mn-ea"/>
                <a:ea typeface="+mn-ea"/>
                <a:cs typeface="Times New Roman" panose="02020603050405020304" pitchFamily="18" charset="0"/>
              </a:rPr>
              <a:t>如审核人选择错误，请联系错误选择的审核人进行驳回后重新申请。</a:t>
            </a:r>
            <a:r>
              <a:rPr lang="zh-CN" altLang="en-US" sz="1600" kern="100" dirty="0">
                <a:solidFill>
                  <a:srgbClr val="FF0000"/>
                </a:solidFill>
                <a:latin typeface="+mn-ea"/>
                <a:ea typeface="+mn-ea"/>
                <a:cs typeface="Times New Roman" panose="02020603050405020304" pitchFamily="18" charset="0"/>
              </a:rPr>
              <a:t>审核人一定要选择自己本支部的审核人，选错不给审核！！！</a:t>
            </a:r>
            <a:endParaRPr lang="zh-CN" altLang="en-US" sz="1600" kern="100" dirty="0">
              <a:solidFill>
                <a:srgbClr val="FF0000"/>
              </a:solidFill>
              <a:latin typeface="+mn-ea"/>
              <a:ea typeface="+mn-ea"/>
              <a:cs typeface="Times New Roman" panose="02020603050405020304" pitchFamily="18" charset="0"/>
            </a:endParaRPr>
          </a:p>
        </p:txBody>
      </p:sp>
      <p:sp>
        <p:nvSpPr>
          <p:cNvPr id="6" name="文本框 5"/>
          <p:cNvSpPr txBox="1"/>
          <p:nvPr/>
        </p:nvSpPr>
        <p:spPr>
          <a:xfrm>
            <a:off x="486830" y="3235254"/>
            <a:ext cx="8748000" cy="460375"/>
          </a:xfrm>
          <a:prstGeom prst="rect">
            <a:avLst/>
          </a:prstGeom>
          <a:noFill/>
        </p:spPr>
        <p:txBody>
          <a:bodyPr wrap="square" rtlCol="0">
            <a:spAutoFit/>
          </a:bodyPr>
          <a:lstStyle/>
          <a:p>
            <a:pPr algn="just">
              <a:lnSpc>
                <a:spcPct val="150000"/>
              </a:lnSpc>
            </a:pPr>
            <a:r>
              <a:rPr lang="zh-CN" altLang="en-US" sz="1600" kern="100" dirty="0">
                <a:solidFill>
                  <a:srgbClr val="FF0000"/>
                </a:solidFill>
                <a:latin typeface="+mn-ea"/>
                <a:ea typeface="+mn-ea"/>
                <a:cs typeface="Times New Roman" panose="02020603050405020304" pitchFamily="18" charset="0"/>
              </a:rPr>
              <a:t>⑦申请前务必仔细阅读“转换学时认定指南（学生版）”。</a:t>
            </a:r>
            <a:endParaRPr lang="zh-CN" altLang="en-US" sz="1600" kern="100" dirty="0">
              <a:solidFill>
                <a:srgbClr val="FF0000"/>
              </a:solidFill>
              <a:latin typeface="+mn-ea"/>
              <a:ea typeface="+mn-ea"/>
              <a:cs typeface="Times New Roman" panose="02020603050405020304" pitchFamily="18" charset="0"/>
            </a:endParaRPr>
          </a:p>
        </p:txBody>
      </p:sp>
      <p:sp>
        <p:nvSpPr>
          <p:cNvPr id="4" name="文本框 3"/>
          <p:cNvSpPr txBox="1"/>
          <p:nvPr/>
        </p:nvSpPr>
        <p:spPr>
          <a:xfrm>
            <a:off x="396130" y="1259542"/>
            <a:ext cx="1944216" cy="368300"/>
          </a:xfrm>
          <a:prstGeom prst="rect">
            <a:avLst/>
          </a:prstGeom>
          <a:noFill/>
        </p:spPr>
        <p:txBody>
          <a:bodyPr wrap="square" rtlCol="0">
            <a:spAutoFit/>
          </a:bodyPr>
          <a:lstStyle/>
          <a:p>
            <a:r>
              <a:rPr lang="zh-CN" altLang="en-US"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endParaRPr lang="zh-CN" altLang="en-US" sz="1800" b="1" dirty="0">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3"/>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进入后台，在左侧任务栏中选择“转换学时初审”；</a:t>
            </a:r>
            <a:endParaRPr lang="zh-CN" sz="1600" b="1" dirty="0">
              <a:latin typeface="+mn-ea"/>
              <a:ea typeface="+mn-ea"/>
              <a:cs typeface="Times New Roman" panose="02020603050405020304" pitchFamily="18" charset="0"/>
            </a:endParaRPr>
          </a:p>
        </p:txBody>
      </p:sp>
      <p:pic>
        <p:nvPicPr>
          <p:cNvPr id="8" name="图片 2"/>
          <p:cNvPicPr>
            <a:picLocks noChangeAspect="1"/>
          </p:cNvPicPr>
          <p:nvPr/>
        </p:nvPicPr>
        <p:blipFill>
          <a:blip r:embed="rId3"/>
          <a:stretch>
            <a:fillRect/>
          </a:stretch>
        </p:blipFill>
        <p:spPr>
          <a:xfrm>
            <a:off x="1021398" y="1511935"/>
            <a:ext cx="7679055" cy="379285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pic>
        <p:nvPicPr>
          <p:cNvPr id="8" name="图片 3"/>
          <p:cNvPicPr>
            <a:picLocks noChangeAspect="1"/>
          </p:cNvPicPr>
          <p:nvPr/>
        </p:nvPicPr>
        <p:blipFill>
          <a:blip r:embed="rId3"/>
          <a:stretch>
            <a:fillRect/>
          </a:stretch>
        </p:blipFill>
        <p:spPr>
          <a:xfrm>
            <a:off x="152792" y="1980247"/>
            <a:ext cx="4490646" cy="2954972"/>
          </a:xfrm>
          <a:prstGeom prst="rect">
            <a:avLst/>
          </a:prstGeom>
        </p:spPr>
      </p:pic>
      <p:sp>
        <p:nvSpPr>
          <p:cNvPr id="12" name="文本框 11"/>
          <p:cNvSpPr txBox="1"/>
          <p:nvPr/>
        </p:nvSpPr>
        <p:spPr>
          <a:xfrm>
            <a:off x="4716995" y="1811982"/>
            <a:ext cx="4888258" cy="3290570"/>
          </a:xfrm>
          <a:prstGeom prst="rect">
            <a:avLst/>
          </a:prstGeom>
          <a:noFill/>
        </p:spPr>
        <p:txBody>
          <a:bodyPr wrap="square">
            <a:sp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① 思想成长类，主要包括入党入团情况、党团主题教育、形势政策教育等各类思想引领活动。</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② 创新创业类，主要包括各级各类创新创业竞赛、学科竞赛、学术报告、课题研究、专利申请等。</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③ 社会实践与志愿服务类，主要包括 “三下乡”社会实践、校内外单位实习锻炼、社会调查与研究、各类志愿服务活动等。</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custDataLst>
              <p:tags r:id="rId4"/>
            </p:custDataLst>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pic>
        <p:nvPicPr>
          <p:cNvPr id="8" name="图片 3"/>
          <p:cNvPicPr>
            <a:picLocks noChangeAspect="1"/>
          </p:cNvPicPr>
          <p:nvPr/>
        </p:nvPicPr>
        <p:blipFill>
          <a:blip r:embed="rId3"/>
          <a:stretch>
            <a:fillRect/>
          </a:stretch>
        </p:blipFill>
        <p:spPr>
          <a:xfrm>
            <a:off x="153427" y="1980247"/>
            <a:ext cx="4490646" cy="2954972"/>
          </a:xfrm>
          <a:prstGeom prst="rect">
            <a:avLst/>
          </a:prstGeom>
        </p:spPr>
      </p:pic>
      <p:sp>
        <p:nvSpPr>
          <p:cNvPr id="12" name="文本框 11"/>
          <p:cNvSpPr txBox="1"/>
          <p:nvPr/>
        </p:nvSpPr>
        <p:spPr>
          <a:xfrm>
            <a:off x="4716995" y="1811982"/>
            <a:ext cx="4888258" cy="3290400"/>
          </a:xfrm>
          <a:prstGeom prst="rect">
            <a:avLst/>
          </a:prstGeom>
          <a:noFill/>
        </p:spPr>
        <p:txBody>
          <a:bodyPr wrap="square">
            <a:no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④ 文体发展类，主要包括文化、艺术、体育、心理健康等各级各类活动。</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⑤ 工作履历与技能培训类，主要包括在校内党、团、学组织的工作任职和参加各类技能培训及取得相应资格认证情况。</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⑥ 获得奖助学金及各类综合性荣誉称号的，选择特定的“奖助学金及各类荣誉称号（只记录经历不予转换学时）”类别。</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437118" y="1205355"/>
            <a:ext cx="3897908" cy="3415030"/>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 申请人处姓名与证书显示姓名是否一致；</a:t>
            </a:r>
            <a:endParaRPr lang="zh-CN" sz="1600" dirty="0">
              <a:latin typeface="+mj-ea"/>
              <a:ea typeface="+mj-ea"/>
              <a:cs typeface="Times New Roman" panose="02020603050405020304" pitchFamily="18" charset="0"/>
              <a:sym typeface="+mn-ea"/>
            </a:endParaRP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 </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sym typeface="+mn-ea"/>
              </a:rPr>
              <a:t>例：全国大学生第十届数学建模比赛（省赛、校赛）</a:t>
            </a:r>
            <a:endParaRPr lang="zh-CN" sz="1600" dirty="0">
              <a:latin typeface="+mj-ea"/>
              <a:ea typeface="+mj-ea"/>
              <a:sym typeface="+mn-ea"/>
            </a:endParaRPr>
          </a:p>
          <a:p>
            <a:pPr>
              <a:lnSpc>
                <a:spcPct val="150000"/>
              </a:lnSpc>
            </a:pPr>
            <a:r>
              <a:rPr lang="zh-CN" sz="1600" dirty="0">
                <a:latin typeface="+mj-ea"/>
                <a:ea typeface="+mj-ea"/>
                <a:sym typeface="+mn-ea"/>
              </a:rPr>
              <a:t>       山东省第八届大学生科技创新大赛</a:t>
            </a:r>
            <a:endParaRPr lang="zh-CN" sz="1600" dirty="0">
              <a:latin typeface="+mj-ea"/>
              <a:ea typeface="+mj-ea"/>
              <a:sym typeface="+mn-ea"/>
            </a:endParaRPr>
          </a:p>
          <a:p>
            <a:pPr>
              <a:lnSpc>
                <a:spcPct val="150000"/>
              </a:lnSpc>
            </a:pPr>
            <a:r>
              <a:rPr lang="zh-CN" sz="1600" dirty="0">
                <a:latin typeface="+mj-ea"/>
                <a:ea typeface="+mj-ea"/>
                <a:sym typeface="+mn-ea"/>
              </a:rPr>
              <a:t>       材料学院第二届专利知识竞赛</a:t>
            </a:r>
            <a:endParaRPr lang="zh-CN" altLang="en-US" sz="1600" dirty="0">
              <a:latin typeface="+mj-ea"/>
              <a:ea typeface="+mj-ea"/>
              <a:sym typeface="+mn-ea"/>
            </a:endParaRPr>
          </a:p>
        </p:txBody>
      </p:sp>
      <p:pic>
        <p:nvPicPr>
          <p:cNvPr id="2" name="图片 3"/>
          <p:cNvPicPr>
            <a:picLocks noChangeAspect="1"/>
          </p:cNvPicPr>
          <p:nvPr/>
        </p:nvPicPr>
        <p:blipFill>
          <a:blip r:embed="rId3"/>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508873" y="1188210"/>
            <a:ext cx="3897908" cy="3415030"/>
          </a:xfrm>
          <a:prstGeom prst="rect">
            <a:avLst/>
          </a:prstGeom>
          <a:noFill/>
        </p:spPr>
        <p:txBody>
          <a:bodyPr wrap="square" rtlCol="0" anchor="t">
            <a:spAutoFit/>
          </a:bodyPr>
          <a:lstStyle/>
          <a:p>
            <a:pPr>
              <a:lnSpc>
                <a:spcPct val="150000"/>
              </a:lnSpc>
            </a:pPr>
            <a:r>
              <a:rPr lang="zh-CN" sz="1600" dirty="0">
                <a:latin typeface="+mj-ea"/>
                <a:ea typeface="+mj-ea"/>
                <a:sym typeface="+mn-ea"/>
              </a:rPr>
              <a:t>如果是培训，则命名规范为课程级别前缀</a:t>
            </a:r>
            <a:r>
              <a:rPr lang="zh-CN" sz="1600" dirty="0">
                <a:latin typeface="+mj-ea"/>
                <a:ea typeface="+mj-ea"/>
                <a:cs typeface="Times New Roman" panose="02020603050405020304" pitchFamily="18" charset="0"/>
                <a:sym typeface="+mn-ea"/>
              </a:rPr>
              <a:t> + 时间/届（期）次 + 培训名称</a:t>
            </a:r>
            <a:endParaRPr lang="zh-CN" sz="1600" dirty="0">
              <a:latin typeface="+mj-ea"/>
              <a:ea typeface="+mj-ea"/>
              <a:sym typeface="+mn-ea"/>
            </a:endParaRPr>
          </a:p>
          <a:p>
            <a:pPr>
              <a:lnSpc>
                <a:spcPct val="150000"/>
              </a:lnSpc>
            </a:pPr>
            <a:r>
              <a:rPr lang="zh-CN" sz="1600" dirty="0">
                <a:latin typeface="+mj-ea"/>
                <a:ea typeface="+mj-ea"/>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sym typeface="+mn-ea"/>
              </a:rPr>
              <a:t>学校第</a:t>
            </a:r>
            <a:r>
              <a:rPr lang="zh-CN" sz="1600" dirty="0">
                <a:latin typeface="+mj-ea"/>
                <a:ea typeface="+mj-ea"/>
                <a:cs typeface="Times New Roman" panose="02020603050405020304" pitchFamily="18" charset="0"/>
                <a:sym typeface="+mn-ea"/>
              </a:rPr>
              <a:t>24期青年马克思主义者培养工程基础培训班</a:t>
            </a:r>
            <a:endParaRPr lang="zh-CN" sz="1600" dirty="0">
              <a:latin typeface="+mj-ea"/>
              <a:ea typeface="+mj-ea"/>
              <a:sym typeface="+mn-ea"/>
            </a:endParaRPr>
          </a:p>
          <a:p>
            <a:pPr>
              <a:lnSpc>
                <a:spcPct val="150000"/>
              </a:lnSpc>
            </a:pPr>
            <a:r>
              <a:rPr lang="zh-CN" sz="1600" dirty="0">
                <a:latin typeface="+mj-ea"/>
                <a:ea typeface="+mj-ea"/>
                <a:sym typeface="+mn-ea"/>
              </a:rPr>
              <a:t>       理学院</a:t>
            </a:r>
            <a:r>
              <a:rPr lang="zh-CN" sz="1600" dirty="0">
                <a:latin typeface="+mj-ea"/>
                <a:ea typeface="+mj-ea"/>
                <a:cs typeface="Times New Roman" panose="02020603050405020304" pitchFamily="18" charset="0"/>
                <a:sym typeface="+mn-ea"/>
              </a:rPr>
              <a:t>2020年学生骨干培训班 （学院用简称）</a:t>
            </a:r>
            <a:endParaRPr lang="zh-CN" sz="1600" dirty="0">
              <a:latin typeface="+mj-ea"/>
              <a:ea typeface="+mj-ea"/>
              <a:cs typeface="Times New Roman" panose="02020603050405020304" pitchFamily="18" charset="0"/>
              <a:sym typeface="+mn-ea"/>
            </a:endParaRPr>
          </a:p>
          <a:p>
            <a:pPr>
              <a:lnSpc>
                <a:spcPct val="150000"/>
              </a:lnSpc>
            </a:pPr>
            <a:r>
              <a:rPr lang="zh-CN" altLang="en-US" sz="1600" dirty="0">
                <a:latin typeface="+mj-ea"/>
                <a:ea typeface="+mj-ea"/>
              </a:rPr>
              <a:t>          </a:t>
            </a:r>
            <a:endParaRPr lang="en-US" altLang="zh-CN" sz="1600" dirty="0">
              <a:latin typeface="+mj-ea"/>
              <a:ea typeface="+mj-ea"/>
            </a:endParaRPr>
          </a:p>
          <a:p>
            <a:pPr>
              <a:lnSpc>
                <a:spcPct val="150000"/>
              </a:lnSpc>
            </a:pPr>
            <a:r>
              <a:rPr lang="zh-CN" altLang="en-US" sz="1600" dirty="0">
                <a:latin typeface="+mj-ea"/>
                <a:ea typeface="+mj-ea"/>
              </a:rPr>
              <a:t>如果是荣誉证书则只填荣誉名称（不要填写本人姓名）。</a:t>
            </a:r>
            <a:endParaRPr lang="zh-CN" altLang="en-US" sz="1600" dirty="0">
              <a:latin typeface="+mj-ea"/>
              <a:ea typeface="+mj-ea"/>
            </a:endParaRPr>
          </a:p>
        </p:txBody>
      </p:sp>
      <p:pic>
        <p:nvPicPr>
          <p:cNvPr id="2" name="图片 3"/>
          <p:cNvPicPr>
            <a:picLocks noChangeAspect="1"/>
          </p:cNvPicPr>
          <p:nvPr/>
        </p:nvPicPr>
        <p:blipFill>
          <a:blip r:embed="rId3"/>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（一）转换学时</a:t>
            </a:r>
            <a:r>
              <a:rPr lang="zh-CN" altLang="en-US" b="1" dirty="0">
                <a:latin typeface="+mj-ea"/>
                <a:ea typeface="+mj-ea"/>
              </a:rPr>
              <a:t>定义</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328930" y="1043940"/>
            <a:ext cx="9063990" cy="1638935"/>
          </a:xfrm>
          <a:prstGeom prst="rect">
            <a:avLst/>
          </a:prstGeom>
          <a:noFill/>
        </p:spPr>
        <p:txBody>
          <a:bodyPr wrap="square">
            <a:noAutofit/>
          </a:bodyPr>
          <a:lstStyle/>
          <a:p>
            <a:pPr indent="467995" algn="just">
              <a:lnSpc>
                <a:spcPct val="150000"/>
              </a:lnSpc>
            </a:pP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第二课堂学时分为“参与学时”和“转换学时”。其中“参与学时”主要指同学们参加第二课堂活动取得的学时，</a:t>
            </a:r>
            <a:r>
              <a:rPr lang="zh-CN" altLang="zh-CN" sz="18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“转换学时”主要指各类学校认定的证书和成果转换成的学时</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。通俗来讲，“转换学时”就是同学们在参加各类学校认定的活动和比赛中获得的奖项和成果换得的学时。</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612140" y="3246755"/>
            <a:ext cx="7219315" cy="2030095"/>
          </a:xfrm>
          <a:prstGeom prst="rect">
            <a:avLst/>
          </a:prstGeom>
          <a:noFill/>
        </p:spPr>
        <p:txBody>
          <a:bodyPr wrap="square">
            <a:spAutoFit/>
          </a:bodyPr>
          <a:lstStyle/>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个人申请：</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endParaRPr lang="en-US" altLang="zh-CN" sz="1800" kern="100" spc="100" dirty="0">
              <a:solidFill>
                <a:srgbClr val="FF0000"/>
              </a:solidFill>
              <a:uFillTx/>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团支部审核：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18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a:buClrTx/>
              <a:buSzTx/>
              <a:buFontTx/>
            </a:pPr>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院部审核：</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认定范围：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zh-CN" altLang="en-US"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（工作履历不限）</a:t>
            </a:r>
            <a:endPar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183568" y="2789719"/>
            <a:ext cx="4888258" cy="384721"/>
          </a:xfrm>
          <a:prstGeom prst="rect">
            <a:avLst/>
          </a:prstGeom>
          <a:noFill/>
        </p:spPr>
        <p:txBody>
          <a:bodyPr wrap="square">
            <a:spAutoFit/>
          </a:bodyPr>
          <a:lstStyle/>
          <a:p>
            <a:pPr marR="0" defTabSz="965200">
              <a:buClrTx/>
              <a:buSzTx/>
              <a:buFontTx/>
              <a:defRPr/>
            </a:pPr>
            <a:r>
              <a:rPr kumimoji="0" lang="zh-CN" altLang="en-US" b="1" kern="1200" cap="none" spc="0" normalizeH="0" baseline="0" noProof="0" dirty="0">
                <a:latin typeface="+mj-ea"/>
                <a:ea typeface="+mj-ea"/>
                <a:cs typeface="+mn-cs"/>
              </a:rPr>
              <a:t>（二）转换学时通道开启时间</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5142230" y="755650"/>
            <a:ext cx="4384675"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（4）</a:t>
            </a:r>
            <a:r>
              <a:rPr lang="en-US" sz="1600" dirty="0">
                <a:latin typeface="+mn-ea"/>
                <a:ea typeface="+mn-ea"/>
              </a:rPr>
              <a:t> </a:t>
            </a:r>
            <a:r>
              <a:rPr lang="zh-CN" sz="1600" dirty="0">
                <a:latin typeface="+mn-ea"/>
                <a:ea typeface="+mn-ea"/>
              </a:rPr>
              <a:t>赛事获得奖项名称须与证书一致；</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（5）</a:t>
            </a:r>
            <a:r>
              <a:rPr lang="en-US" sz="1600" dirty="0">
                <a:latin typeface="+mn-ea"/>
                <a:ea typeface="+mn-ea"/>
              </a:rPr>
              <a:t> </a:t>
            </a:r>
            <a:r>
              <a:rPr lang="zh-CN" sz="1600" dirty="0">
                <a:latin typeface="+mn-ea"/>
                <a:ea typeface="+mn-ea"/>
              </a:rPr>
              <a:t>指导老师工号填写指导老师的工号，如果没有则是无；</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（6） </a:t>
            </a:r>
            <a:r>
              <a:rPr lang="zh-CN" sz="1600" dirty="0">
                <a:latin typeface="+mn-ea"/>
                <a:ea typeface="+mn-ea"/>
              </a:rPr>
              <a:t>指导老师名称填写指导老师的姓名，如果没有则是无；</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（7） </a:t>
            </a:r>
            <a:r>
              <a:rPr lang="zh-CN" sz="1600" dirty="0">
                <a:latin typeface="+mn-ea"/>
                <a:ea typeface="+mn-ea"/>
              </a:rPr>
              <a:t>是否获奖：如实审核，获得奖项为是，未获奖项为否；</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（8） </a:t>
            </a:r>
            <a:r>
              <a:rPr lang="zh-CN" sz="1600" dirty="0">
                <a:latin typeface="+mn-ea"/>
                <a:ea typeface="+mn-ea"/>
              </a:rPr>
              <a:t>赛事级别参考证书、成果的认定单位级别（即证书右下角落款单位），如：</a:t>
            </a:r>
            <a:r>
              <a:rPr lang="zh-CN" sz="1600" dirty="0">
                <a:latin typeface="+mn-ea"/>
                <a:ea typeface="+mn-ea"/>
                <a:cs typeface="Times New Roman" panose="02020603050405020304" pitchFamily="18" charset="0"/>
              </a:rPr>
              <a:t>“共青团中国石油大学委员会”则应选择“校级”</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（9）</a:t>
            </a:r>
            <a:r>
              <a:rPr lang="en-US" sz="1600" dirty="0">
                <a:latin typeface="+mn-ea"/>
                <a:ea typeface="+mn-ea"/>
              </a:rPr>
              <a:t> </a:t>
            </a:r>
            <a:r>
              <a:rPr lang="zh-CN" sz="1600" dirty="0">
                <a:latin typeface="+mn-ea"/>
                <a:ea typeface="+mn-ea"/>
              </a:rPr>
              <a:t>证书编号应与证书上的编号一致，如果没有则是无；</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 (10)</a:t>
            </a:r>
            <a:r>
              <a:rPr lang="zh-CN" sz="1600" dirty="0">
                <a:latin typeface="+mn-ea"/>
                <a:ea typeface="+mn-ea"/>
              </a:rPr>
              <a:t>参赛形式：如实审核，填写小组或单人；</a:t>
            </a:r>
            <a:endParaRPr lang="zh-CN" altLang="en-US" sz="1600" dirty="0">
              <a:latin typeface="+mn-ea"/>
              <a:ea typeface="+mn-ea"/>
            </a:endParaRPr>
          </a:p>
        </p:txBody>
      </p:sp>
      <p:pic>
        <p:nvPicPr>
          <p:cNvPr id="2" name="图片 3"/>
          <p:cNvPicPr>
            <a:picLocks noChangeAspect="1"/>
          </p:cNvPicPr>
          <p:nvPr/>
        </p:nvPicPr>
        <p:blipFill>
          <a:blip r:embed="rId3"/>
          <a:stretch>
            <a:fillRect/>
          </a:stretch>
        </p:blipFill>
        <p:spPr>
          <a:xfrm>
            <a:off x="180341" y="1260683"/>
            <a:ext cx="5106188" cy="3360016"/>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4932680" y="755650"/>
            <a:ext cx="4701540"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a:t>
            </a:r>
            <a:r>
              <a:rPr lang="en-US" altLang="zh-CN" sz="1600" b="1" dirty="0">
                <a:latin typeface="Times New Roman" panose="02020603050405020304" pitchFamily="18" charset="0"/>
                <a:ea typeface="+mn-ea"/>
                <a:cs typeface="Times New Roman" panose="02020603050405020304" pitchFamily="18" charset="0"/>
              </a:rPr>
              <a:t>11</a:t>
            </a:r>
            <a:r>
              <a:rPr lang="zh-CN" sz="1600" b="1" dirty="0">
                <a:latin typeface="Times New Roman" panose="02020603050405020304" pitchFamily="18" charset="0"/>
                <a:ea typeface="+mn-ea"/>
                <a:cs typeface="Times New Roman" panose="02020603050405020304" pitchFamily="18" charset="0"/>
              </a:rPr>
              <a:t>）</a:t>
            </a:r>
            <a:r>
              <a:rPr lang="zh-CN" sz="1600" dirty="0">
                <a:latin typeface="+mn-ea"/>
                <a:ea typeface="+mn-ea"/>
              </a:rPr>
              <a:t>赛事获奖级别按照证书内容如实核对；</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（12）</a:t>
            </a:r>
            <a:r>
              <a:rPr lang="zh-CN" sz="1600" dirty="0">
                <a:latin typeface="+mn-ea"/>
                <a:ea typeface="+mn-ea"/>
              </a:rPr>
              <a:t>赛事时间应具体到日，以赛事举办日期为准；</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（13）</a:t>
            </a:r>
            <a:r>
              <a:rPr lang="zh-CN" sz="1600" dirty="0">
                <a:latin typeface="+mn-ea"/>
                <a:ea typeface="+mn-ea"/>
              </a:rPr>
              <a:t>赛事举办单位为证书落款单位，如有多个则只填写第一个；</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（14）</a:t>
            </a:r>
            <a:r>
              <a:rPr lang="zh-CN" sz="1600" dirty="0">
                <a:latin typeface="+mn-ea"/>
                <a:ea typeface="+mn-ea"/>
              </a:rPr>
              <a:t>核对荣誉证书上姓名、赛事名称、获奖等级、证书编号、举办单位等信息与上述填写内容是否一致；</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（15）</a:t>
            </a:r>
            <a:r>
              <a:rPr lang="zh-CN" sz="1600" dirty="0">
                <a:latin typeface="+mn-ea"/>
                <a:ea typeface="+mn-ea"/>
              </a:rPr>
              <a:t>校级审核人选择本学院第二课堂工作组相关负责人；</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（16）</a:t>
            </a:r>
            <a:r>
              <a:rPr lang="zh-CN" sz="1600" dirty="0">
                <a:latin typeface="+mn-ea"/>
                <a:ea typeface="+mn-ea"/>
              </a:rPr>
              <a:t>转换学时数量按照</a:t>
            </a:r>
            <a:r>
              <a:rPr lang="zh-CN" sz="1600" dirty="0">
                <a:latin typeface="+mn-ea"/>
                <a:ea typeface="+mn-ea"/>
                <a:cs typeface="Times New Roman" panose="02020603050405020304" pitchFamily="18" charset="0"/>
              </a:rPr>
              <a:t>“中国石油大学（华东）转换学时认定标准”赋予；</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（17）</a:t>
            </a:r>
            <a:r>
              <a:rPr lang="zh-CN" sz="1600" dirty="0">
                <a:latin typeface="+mn-ea"/>
                <a:ea typeface="+mn-ea"/>
              </a:rPr>
              <a:t>此处显示该用户所有已通过的学时申请，可根据此处来判断是否重复申请。</a:t>
            </a:r>
            <a:endParaRPr lang="zh-CN" altLang="en-US" sz="1600" dirty="0">
              <a:latin typeface="+mn-ea"/>
              <a:ea typeface="+mn-ea"/>
            </a:endParaRPr>
          </a:p>
        </p:txBody>
      </p:sp>
      <p:pic>
        <p:nvPicPr>
          <p:cNvPr id="13" name="图片 8"/>
          <p:cNvPicPr>
            <a:picLocks noChangeAspect="1"/>
          </p:cNvPicPr>
          <p:nvPr/>
        </p:nvPicPr>
        <p:blipFill>
          <a:blip r:embed="rId3"/>
          <a:stretch>
            <a:fillRect/>
          </a:stretch>
        </p:blipFill>
        <p:spPr>
          <a:xfrm>
            <a:off x="78604" y="1476201"/>
            <a:ext cx="4806391" cy="3037148"/>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96429" y="1221020"/>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altLang="en-US" sz="1600" b="1" dirty="0">
                <a:solidFill>
                  <a:schemeClr val="bg2"/>
                </a:solidFill>
                <a:latin typeface="+mn-ea"/>
                <a:ea typeface="+mn-ea"/>
                <a:cs typeface="Times New Roman" panose="02020603050405020304" pitchFamily="18" charset="0"/>
              </a:rPr>
              <a:t>以上内容审核无误后方可通过；如有差错，根据出错信息填写驳回理由并驳回。</a:t>
            </a:r>
            <a:endParaRPr lang="zh-CN" altLang="en-US" sz="1600" b="1" dirty="0">
              <a:solidFill>
                <a:schemeClr val="bg2"/>
              </a:solidFill>
              <a:latin typeface="+mn-ea"/>
              <a:ea typeface="+mn-ea"/>
              <a:cs typeface="Times New Roman" panose="02020603050405020304" pitchFamily="18" charset="0"/>
            </a:endParaRPr>
          </a:p>
        </p:txBody>
      </p:sp>
      <p:sp>
        <p:nvSpPr>
          <p:cNvPr id="11" name="文本框 10"/>
          <p:cNvSpPr txBox="1"/>
          <p:nvPr/>
        </p:nvSpPr>
        <p:spPr>
          <a:xfrm>
            <a:off x="422275" y="1761285"/>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n-ea"/>
                <a:ea typeface="+mn-ea"/>
              </a:rPr>
              <a:t>注意事项</a:t>
            </a:r>
            <a:endParaRPr lang="zh-CN" sz="1600" dirty="0">
              <a:latin typeface="+mn-ea"/>
              <a:ea typeface="+mn-ea"/>
            </a:endParaRPr>
          </a:p>
        </p:txBody>
      </p:sp>
      <p:sp>
        <p:nvSpPr>
          <p:cNvPr id="15" name="文本框 14"/>
          <p:cNvSpPr txBox="1"/>
          <p:nvPr/>
        </p:nvSpPr>
        <p:spPr>
          <a:xfrm>
            <a:off x="422274" y="2769235"/>
            <a:ext cx="8442325" cy="829945"/>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2） 团支部审核的首要任务未审查申请内容的真实性。审核人应对照申请人所提供的证书照片或其他相关证明材料，与其所填写的申请信息认真核对，确认无误后方可通过.</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p:cNvSpPr txBox="1"/>
          <p:nvPr/>
        </p:nvSpPr>
        <p:spPr>
          <a:xfrm>
            <a:off x="422274" y="34874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（3） 活动名称须严格按照规定格式要求填写，若活动名称填写不符合要求，一律驳回。具体要求参考“转换学时认定指南（学生版）”；</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406375" y="4205605"/>
            <a:ext cx="8442325" cy="46037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“该成员已通过的申请”列表中如出现此次申请的条目，视为重复，不予认证；</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文本框 20"/>
          <p:cNvSpPr txBox="1"/>
          <p:nvPr/>
        </p:nvSpPr>
        <p:spPr>
          <a:xfrm>
            <a:off x="396428" y="45542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（5） 校级审核人选择本院部第二课堂工作组相关负责人，如选错请及时联系选错的审核人进行驳回并再次申请。</a:t>
            </a:r>
            <a:r>
              <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务必选择本学院的审核人，选错无法审核。</a:t>
            </a:r>
            <a:endPar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文本框 22"/>
          <p:cNvSpPr txBox="1"/>
          <p:nvPr/>
        </p:nvSpPr>
        <p:spPr>
          <a:xfrm>
            <a:off x="422273" y="205105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（1）团支部审核由各团支部书记或相关负责人负责审核，只负责审核本支部成员的转换学时申请，非本支部成员的申请一律驳回。</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7" grpId="0"/>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17855" y="117094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3"/>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6756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a:p>
            <a:pPr marR="0" defTabSz="965200">
              <a:buClrTx/>
              <a:buSzTx/>
              <a:buFontTx/>
              <a:defRPr/>
            </a:pP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84455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进入后台，在左侧任务栏中选择“转换学时终审”；</a:t>
            </a:r>
            <a:endParaRPr lang="zh-CN" sz="1600" b="1" dirty="0">
              <a:latin typeface="+mn-ea"/>
              <a:ea typeface="+mn-ea"/>
              <a:cs typeface="Times New Roman" panose="02020603050405020304" pitchFamily="18" charset="0"/>
            </a:endParaRPr>
          </a:p>
        </p:txBody>
      </p:sp>
      <p:pic>
        <p:nvPicPr>
          <p:cNvPr id="4" name="图片 7"/>
          <p:cNvPicPr>
            <a:picLocks noChangeAspect="1"/>
          </p:cNvPicPr>
          <p:nvPr/>
        </p:nvPicPr>
        <p:blipFill>
          <a:blip r:embed="rId3"/>
          <a:stretch>
            <a:fillRect/>
          </a:stretch>
        </p:blipFill>
        <p:spPr>
          <a:xfrm>
            <a:off x="841058" y="1511935"/>
            <a:ext cx="8039735" cy="3827780"/>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endParaRPr lang="zh-CN" sz="1600" b="1" dirty="0">
              <a:latin typeface="+mn-ea"/>
              <a:ea typeface="+mn-ea"/>
              <a:cs typeface="Times New Roman" panose="02020603050405020304" pitchFamily="18" charset="0"/>
            </a:endParaRPr>
          </a:p>
        </p:txBody>
      </p:sp>
      <p:pic>
        <p:nvPicPr>
          <p:cNvPr id="4" name="图片 6"/>
          <p:cNvPicPr>
            <a:picLocks noChangeAspect="1"/>
          </p:cNvPicPr>
          <p:nvPr/>
        </p:nvPicPr>
        <p:blipFill>
          <a:blip r:embed="rId3"/>
          <a:stretch>
            <a:fillRect/>
          </a:stretch>
        </p:blipFill>
        <p:spPr>
          <a:xfrm>
            <a:off x="14230" y="1758870"/>
            <a:ext cx="4486656" cy="3302891"/>
          </a:xfrm>
          <a:prstGeom prst="rect">
            <a:avLst/>
          </a:prstGeom>
        </p:spPr>
      </p:pic>
      <p:sp>
        <p:nvSpPr>
          <p:cNvPr id="12" name="文本框 11"/>
          <p:cNvSpPr txBox="1"/>
          <p:nvPr/>
        </p:nvSpPr>
        <p:spPr>
          <a:xfrm>
            <a:off x="4643438" y="1692392"/>
            <a:ext cx="4888258" cy="329057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endParaRPr lang="zh-CN" altLang="en-US" sz="1600" dirty="0">
              <a:latin typeface="+mn-ea"/>
              <a:ea typeface="+mn-ea"/>
            </a:endParaRPr>
          </a:p>
          <a:p>
            <a:pPr>
              <a:lnSpc>
                <a:spcPct val="130000"/>
              </a:lnSpc>
            </a:pPr>
            <a:r>
              <a:rPr lang="zh-CN" altLang="en-US" sz="1600" dirty="0">
                <a:latin typeface="+mn-ea"/>
                <a:ea typeface="+mn-ea"/>
              </a:rPr>
              <a:t>① 思想成长类主要包括入党入团情况、党团主题教育、形势政策教育等各类思想引领活动。 </a:t>
            </a:r>
            <a:endParaRPr lang="zh-CN" altLang="en-US" sz="1600" dirty="0">
              <a:latin typeface="+mn-ea"/>
              <a:ea typeface="+mn-ea"/>
            </a:endParaRPr>
          </a:p>
          <a:p>
            <a:pPr>
              <a:lnSpc>
                <a:spcPct val="130000"/>
              </a:lnSpc>
            </a:pPr>
            <a:r>
              <a:rPr lang="zh-CN" altLang="en-US" sz="1600" dirty="0">
                <a:latin typeface="+mn-ea"/>
                <a:ea typeface="+mn-ea"/>
              </a:rPr>
              <a:t>② 创新创业类主要包括各级各类创新创业竞赛、学科竞赛、学术报告、课题研究、专利申请等。 </a:t>
            </a:r>
            <a:endParaRPr lang="zh-CN" altLang="en-US" sz="1600" dirty="0">
              <a:latin typeface="+mn-ea"/>
              <a:ea typeface="+mn-ea"/>
            </a:endParaRPr>
          </a:p>
          <a:p>
            <a:pPr>
              <a:lnSpc>
                <a:spcPct val="130000"/>
              </a:lnSpc>
            </a:pPr>
            <a:r>
              <a:rPr lang="zh-CN" altLang="en-US" sz="1600" dirty="0">
                <a:latin typeface="+mn-ea"/>
                <a:ea typeface="+mn-ea"/>
              </a:rPr>
              <a:t>③ 社会实践与志愿服务类主要包括 “三下乡”社会实践校内外单位实习锻炼、社会调查与研究、各类志愿服务活动等。 </a:t>
            </a:r>
            <a:endParaRPr lang="zh-CN" altLang="en-US" sz="1600"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endParaRPr lang="zh-CN" sz="1600" b="1" dirty="0">
              <a:latin typeface="+mn-ea"/>
              <a:ea typeface="+mn-ea"/>
              <a:cs typeface="Times New Roman" panose="02020603050405020304" pitchFamily="18" charset="0"/>
            </a:endParaRPr>
          </a:p>
        </p:txBody>
      </p:sp>
      <p:pic>
        <p:nvPicPr>
          <p:cNvPr id="4" name="图片 6"/>
          <p:cNvPicPr>
            <a:picLocks noChangeAspect="1"/>
          </p:cNvPicPr>
          <p:nvPr/>
        </p:nvPicPr>
        <p:blipFill>
          <a:blip r:embed="rId3"/>
          <a:stretch>
            <a:fillRect/>
          </a:stretch>
        </p:blipFill>
        <p:spPr>
          <a:xfrm>
            <a:off x="14230" y="1758870"/>
            <a:ext cx="4486656" cy="3302891"/>
          </a:xfrm>
          <a:prstGeom prst="rect">
            <a:avLst/>
          </a:prstGeom>
        </p:spPr>
      </p:pic>
      <p:sp>
        <p:nvSpPr>
          <p:cNvPr id="12" name="文本框 11"/>
          <p:cNvSpPr txBox="1"/>
          <p:nvPr/>
        </p:nvSpPr>
        <p:spPr>
          <a:xfrm>
            <a:off x="4643438" y="1692392"/>
            <a:ext cx="4888258" cy="361061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endParaRPr lang="zh-CN" altLang="en-US" sz="1600" dirty="0">
              <a:latin typeface="+mn-ea"/>
              <a:ea typeface="+mn-ea"/>
            </a:endParaRPr>
          </a:p>
          <a:p>
            <a:pPr>
              <a:lnSpc>
                <a:spcPct val="130000"/>
              </a:lnSpc>
            </a:pPr>
            <a:r>
              <a:rPr lang="zh-CN" altLang="en-US" sz="1600" dirty="0">
                <a:latin typeface="+mn-ea"/>
                <a:ea typeface="+mn-ea"/>
              </a:rPr>
              <a:t>④ 文体发展类，主要包括文化、艺术、体育、心理健康等各级各类活动。</a:t>
            </a:r>
            <a:endParaRPr lang="zh-CN" altLang="en-US" sz="1600" dirty="0">
              <a:latin typeface="+mn-ea"/>
              <a:ea typeface="+mn-ea"/>
            </a:endParaRPr>
          </a:p>
          <a:p>
            <a:pPr>
              <a:lnSpc>
                <a:spcPct val="130000"/>
              </a:lnSpc>
            </a:pPr>
            <a:r>
              <a:rPr lang="zh-CN" altLang="en-US" sz="1600" dirty="0">
                <a:latin typeface="+mn-ea"/>
                <a:ea typeface="+mn-ea"/>
              </a:rPr>
              <a:t>⑤ 工作履历与技能培训类，主要包括在校内党、团、学组织的工作任职和参加各类技能培训及取得相应资格认证情况。</a:t>
            </a:r>
            <a:endParaRPr lang="zh-CN" altLang="en-US" sz="1600" dirty="0">
              <a:latin typeface="+mn-ea"/>
              <a:ea typeface="+mn-ea"/>
            </a:endParaRPr>
          </a:p>
          <a:p>
            <a:pPr>
              <a:lnSpc>
                <a:spcPct val="130000"/>
              </a:lnSpc>
            </a:pPr>
            <a:r>
              <a:rPr lang="zh-CN" altLang="en-US" sz="1600" dirty="0">
                <a:latin typeface="+mn-ea"/>
                <a:ea typeface="+mn-ea"/>
              </a:rPr>
              <a:t>⑥ 获得奖助学金及各类综合性荣誉称号的，选择特定的“奖助学金及各类荣誉称号（只记录经历不予转换学时）”类别。</a:t>
            </a:r>
            <a:endParaRPr lang="zh-CN" altLang="en-US" sz="1600"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stretch>
            <a:fillRect/>
          </a:stretch>
        </p:blipFill>
        <p:spPr>
          <a:xfrm>
            <a:off x="252339" y="1475612"/>
            <a:ext cx="4486656" cy="3302891"/>
          </a:xfrm>
          <a:prstGeom prst="rect">
            <a:avLst/>
          </a:prstGeom>
        </p:spPr>
      </p:pic>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4932680" y="1548130"/>
            <a:ext cx="4454525" cy="3046095"/>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申请人处姓名与证书显示姓名是否符合；</a:t>
            </a:r>
            <a:endParaRPr lang="zh-CN" sz="1600" dirty="0">
              <a:latin typeface="+mj-ea"/>
              <a:ea typeface="+mj-ea"/>
              <a:cs typeface="Times New Roman" panose="02020603050405020304" pitchFamily="18" charset="0"/>
              <a:sym typeface="+mn-ea"/>
            </a:endParaRP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例：全国大学生第十届数学建模比赛（省赛、校赛）</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山东省第八届大学生科技创新大赛</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材料学院第二届专利知识竞赛</a:t>
            </a:r>
            <a:endParaRPr lang="zh-CN" altLang="en-US" sz="1600" dirty="0">
              <a:latin typeface="+mj-ea"/>
              <a:ea typeface="+mj-ea"/>
              <a:cs typeface="Times New Roman" panose="02020603050405020304" pitchFamily="18" charset="0"/>
              <a:sym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090172" y="1419947"/>
            <a:ext cx="4185940" cy="3415030"/>
          </a:xfrm>
          <a:prstGeom prst="rect">
            <a:avLst/>
          </a:prstGeom>
          <a:noFill/>
        </p:spPr>
        <p:txBody>
          <a:bodyPr wrap="square" rtlCol="0" anchor="t">
            <a:spAutoFit/>
          </a:bodyPr>
          <a:lstStyle/>
          <a:p>
            <a:pPr>
              <a:lnSpc>
                <a:spcPct val="150000"/>
              </a:lnSpc>
            </a:pPr>
            <a:r>
              <a:rPr lang="zh-CN" sz="1600" dirty="0">
                <a:latin typeface="+mj-ea"/>
                <a:ea typeface="+mj-ea"/>
                <a:cs typeface="Times New Roman" panose="02020603050405020304" pitchFamily="18" charset="0"/>
                <a:sym typeface="+mn-ea"/>
              </a:rPr>
              <a:t>如果是培训，则命名规范为课程级别前缀 + 时间/届（期）次 + 培训名称</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cs typeface="Times New Roman" panose="02020603050405020304" pitchFamily="18" charset="0"/>
                <a:sym typeface="+mn-ea"/>
              </a:rPr>
              <a:t>学校第24期青年马克思主义者培养工程基础培训班</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理学院2020年学生骨干培训班 （学院用简称）</a:t>
            </a:r>
            <a:endParaRPr lang="zh-CN" sz="1600" dirty="0">
              <a:latin typeface="+mj-ea"/>
              <a:ea typeface="+mj-ea"/>
              <a:cs typeface="Times New Roman" panose="02020603050405020304" pitchFamily="18" charset="0"/>
              <a:sym typeface="+mn-ea"/>
            </a:endParaRPr>
          </a:p>
          <a:p>
            <a:pPr>
              <a:lnSpc>
                <a:spcPct val="150000"/>
              </a:lnSpc>
            </a:pPr>
            <a:r>
              <a:rPr lang="zh-CN" altLang="en-US" sz="1600" dirty="0">
                <a:latin typeface="+mj-ea"/>
                <a:ea typeface="+mj-ea"/>
                <a:cs typeface="Times New Roman" panose="02020603050405020304" pitchFamily="18" charset="0"/>
              </a:rPr>
              <a:t>         </a:t>
            </a:r>
            <a:endParaRPr lang="en-US" altLang="zh-CN" sz="1600" dirty="0">
              <a:latin typeface="+mj-ea"/>
              <a:ea typeface="+mj-ea"/>
              <a:cs typeface="Times New Roman" panose="02020603050405020304" pitchFamily="18" charset="0"/>
            </a:endParaRPr>
          </a:p>
          <a:p>
            <a:pPr>
              <a:lnSpc>
                <a:spcPct val="150000"/>
              </a:lnSpc>
            </a:pPr>
            <a:r>
              <a:rPr lang="zh-CN" altLang="en-US" sz="1600" dirty="0">
                <a:latin typeface="+mj-ea"/>
                <a:ea typeface="+mj-ea"/>
                <a:cs typeface="Times New Roman" panose="02020603050405020304" pitchFamily="18" charset="0"/>
              </a:rPr>
              <a:t> 如果是荣誉证书则只填荣誉名称（</a:t>
            </a:r>
            <a:r>
              <a:rPr lang="zh-CN" altLang="en-US" sz="1600" dirty="0">
                <a:solidFill>
                  <a:schemeClr val="bg2"/>
                </a:solidFill>
                <a:latin typeface="+mj-ea"/>
                <a:ea typeface="+mj-ea"/>
                <a:cs typeface="Times New Roman" panose="02020603050405020304" pitchFamily="18" charset="0"/>
              </a:rPr>
              <a:t>不要填写本人姓名</a:t>
            </a:r>
            <a:r>
              <a:rPr lang="zh-CN" altLang="en-US" sz="1600" dirty="0">
                <a:latin typeface="+mj-ea"/>
                <a:ea typeface="+mj-ea"/>
                <a:cs typeface="Times New Roman" panose="02020603050405020304" pitchFamily="18" charset="0"/>
              </a:rPr>
              <a:t>）。</a:t>
            </a:r>
            <a:endParaRPr lang="zh-CN" altLang="en-US" sz="1600" dirty="0">
              <a:latin typeface="+mj-ea"/>
              <a:ea typeface="+mj-ea"/>
              <a:cs typeface="Times New Roman" panose="02020603050405020304" pitchFamily="18" charset="0"/>
            </a:endParaRPr>
          </a:p>
        </p:txBody>
      </p:sp>
      <p:pic>
        <p:nvPicPr>
          <p:cNvPr id="2" name="图片 6"/>
          <p:cNvPicPr>
            <a:picLocks noChangeAspect="1"/>
          </p:cNvPicPr>
          <p:nvPr/>
        </p:nvPicPr>
        <p:blipFill>
          <a:blip r:embed="rId3"/>
          <a:stretch>
            <a:fillRect/>
          </a:stretch>
        </p:blipFill>
        <p:spPr>
          <a:xfrm>
            <a:off x="252339" y="1475430"/>
            <a:ext cx="4486656" cy="330289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pic>
        <p:nvPicPr>
          <p:cNvPr id="5" name="图片 6"/>
          <p:cNvPicPr>
            <a:picLocks noChangeAspect="1"/>
          </p:cNvPicPr>
          <p:nvPr/>
        </p:nvPicPr>
        <p:blipFill>
          <a:blip r:embed="rId3"/>
          <a:stretch>
            <a:fillRect/>
          </a:stretch>
        </p:blipFill>
        <p:spPr>
          <a:xfrm>
            <a:off x="157499" y="1341263"/>
            <a:ext cx="4753545" cy="3499364"/>
          </a:xfrm>
          <a:prstGeom prst="rect">
            <a:avLst/>
          </a:prstGeom>
        </p:spPr>
      </p:pic>
      <p:sp>
        <p:nvSpPr>
          <p:cNvPr id="16" name="文本框 15"/>
          <p:cNvSpPr txBox="1"/>
          <p:nvPr/>
        </p:nvSpPr>
        <p:spPr>
          <a:xfrm>
            <a:off x="5009515" y="1286510"/>
            <a:ext cx="4284345"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赛事获奖级别按照证书内容如实核对；</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指导老师工号填写指导老师的工号，如果没有则是无；</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指导老师名称填写指导老师的姓名，如果没有则是无；</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证书编号应与证书上的编号一致，如果没有则是无；</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参赛形式：如实核对，选择小组或单人；</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赛事举办单位为证书落款单位，如有多个则只填写第一个；</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（三）转换学时获得流程</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048668" name="矩形 4"/>
          <p:cNvSpPr/>
          <p:nvPr/>
        </p:nvSpPr>
        <p:spPr>
          <a:xfrm>
            <a:off x="1845945" y="128682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通过石光平台进行个人申请</a:t>
            </a:r>
            <a:endParaRPr lang="zh-CN" altLang="en-US" sz="2000" b="1" dirty="0">
              <a:latin typeface="微软雅黑" panose="020B0503020204020204" pitchFamily="34" charset="-122"/>
              <a:ea typeface="微软雅黑" panose="020B0503020204020204" pitchFamily="34" charset="-122"/>
            </a:endParaRPr>
          </a:p>
        </p:txBody>
      </p:sp>
      <p:sp>
        <p:nvSpPr>
          <p:cNvPr id="1048843" name="矩形 3"/>
          <p:cNvSpPr/>
          <p:nvPr/>
        </p:nvSpPr>
        <p:spPr>
          <a:xfrm>
            <a:off x="497205" y="1277620"/>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cs typeface="Times New Roman" panose="02020603050405020304" pitchFamily="18" charset="0"/>
                <a:sym typeface="+mn-ea"/>
              </a:rPr>
              <a:t>学生</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497205" y="2455348"/>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团支部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1845945" y="245534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审查</a:t>
            </a:r>
            <a:r>
              <a:rPr lang="zh-CN" sz="2000" dirty="0">
                <a:solidFill>
                  <a:schemeClr val="accent4"/>
                </a:solidFill>
                <a:latin typeface="微软雅黑" panose="020B0503020204020204" pitchFamily="34" charset="-122"/>
                <a:ea typeface="微软雅黑" panose="020B0503020204020204" pitchFamily="34" charset="-122"/>
                <a:sym typeface="+mn-ea"/>
              </a:rPr>
              <a:t>（重点检查真实性）</a:t>
            </a:r>
            <a:endParaRPr lang="zh-CN" altLang="en-US" sz="20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6" name="矩形 4"/>
          <p:cNvSpPr/>
          <p:nvPr/>
        </p:nvSpPr>
        <p:spPr>
          <a:xfrm>
            <a:off x="1845945" y="3704590"/>
            <a:ext cx="781812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按照学校第二课堂学时转换的标准核定学时</a:t>
            </a:r>
            <a:r>
              <a:rPr lang="zh-CN" sz="20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（重点检查学时准确性）</a:t>
            </a:r>
            <a:endParaRPr lang="zh-CN" altLang="en-US" sz="2000" b="1"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3"/>
          <p:cNvSpPr/>
          <p:nvPr/>
        </p:nvSpPr>
        <p:spPr>
          <a:xfrm>
            <a:off x="324485" y="3704590"/>
            <a:ext cx="149098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院</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审核</a:t>
            </a:r>
            <a:endParaRPr lang="zh-CN" altLang="en-US" sz="2000" b="1" dirty="0">
              <a:latin typeface="微软雅黑" panose="020B0503020204020204" pitchFamily="34" charset="-122"/>
              <a:ea typeface="微软雅黑" panose="020B0503020204020204" pitchFamily="34" charset="-122"/>
            </a:endParaRPr>
          </a:p>
        </p:txBody>
      </p:sp>
      <p:cxnSp>
        <p:nvCxnSpPr>
          <p:cNvPr id="3145744" name="直接箭头连接符 54"/>
          <p:cNvCxnSpPr/>
          <p:nvPr/>
        </p:nvCxnSpPr>
        <p:spPr>
          <a:xfrm>
            <a:off x="1080865" y="1908249"/>
            <a:ext cx="0" cy="5060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直接箭头连接符 54"/>
          <p:cNvCxnSpPr/>
          <p:nvPr/>
        </p:nvCxnSpPr>
        <p:spPr>
          <a:xfrm>
            <a:off x="1081500" y="3132003"/>
            <a:ext cx="0" cy="50019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48668"/>
                                        </p:tgtEl>
                                        <p:attrNameLst>
                                          <p:attrName>style.visibility</p:attrName>
                                        </p:attrNameLst>
                                      </p:cBhvr>
                                      <p:to>
                                        <p:strVal val="visible"/>
                                      </p:to>
                                    </p:set>
                                    <p:animEffect transition="in" filter="fade">
                                      <p:cBhvr>
                                        <p:cTn id="7" dur="500"/>
                                        <p:tgtEl>
                                          <p:spTgt spid="1048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1" animBg="1"/>
      <p:bldP spid="1048668" grpId="2" animBg="1"/>
      <p:bldP spid="5" grpId="1" animBg="1"/>
      <p:bldP spid="5" grpId="2" animBg="1"/>
      <p:bldP spid="6" grpId="1" animBg="1"/>
      <p:bldP spid="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pic>
        <p:nvPicPr>
          <p:cNvPr id="9" name="图片 9"/>
          <p:cNvPicPr>
            <a:picLocks noChangeAspect="1"/>
          </p:cNvPicPr>
          <p:nvPr/>
        </p:nvPicPr>
        <p:blipFill>
          <a:blip r:embed="rId3"/>
          <a:stretch>
            <a:fillRect/>
          </a:stretch>
        </p:blipFill>
        <p:spPr>
          <a:xfrm>
            <a:off x="143385" y="1560820"/>
            <a:ext cx="4717540" cy="3011725"/>
          </a:xfrm>
          <a:prstGeom prst="rect">
            <a:avLst/>
          </a:prstGeom>
        </p:spPr>
      </p:pic>
      <p:sp>
        <p:nvSpPr>
          <p:cNvPr id="12" name="文本框 11"/>
          <p:cNvSpPr txBox="1"/>
          <p:nvPr/>
        </p:nvSpPr>
        <p:spPr>
          <a:xfrm>
            <a:off x="5148580" y="1259840"/>
            <a:ext cx="4184650"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年上（下）半学年”（上半学年：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endParaRPr lang="en-US"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11.</a:t>
            </a:r>
            <a:r>
              <a:rPr lang="zh-CN" altLang="zh-CN" sz="1600" kern="100" dirty="0">
                <a:effectLst/>
                <a:latin typeface="+mn-ea"/>
                <a:ea typeface="+mn-ea"/>
                <a:cs typeface="Times New Roman" panose="02020603050405020304" pitchFamily="18" charset="0"/>
              </a:rPr>
              <a:t>核对荣誉证书上姓名、赛事名称、获奖等级、证书编号、举办单位等信息与上述填写内容是否一致；</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12.</a:t>
            </a:r>
            <a:r>
              <a:rPr lang="zh-CN" altLang="zh-CN" sz="1600" kern="100" dirty="0">
                <a:effectLst/>
                <a:latin typeface="+mn-ea"/>
                <a:ea typeface="+mn-ea"/>
                <a:cs typeface="Times New Roman" panose="02020603050405020304" pitchFamily="18" charset="0"/>
              </a:rPr>
              <a:t>转换学时数量按照“中国石油大学（华东）转换学时认定标准”赋予；</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13.</a:t>
            </a:r>
            <a:r>
              <a:rPr lang="zh-CN" altLang="zh-CN" sz="1600" kern="100" dirty="0">
                <a:effectLst/>
                <a:latin typeface="+mn-ea"/>
                <a:ea typeface="+mn-ea"/>
                <a:cs typeface="Times New Roman" panose="02020603050405020304" pitchFamily="18" charset="0"/>
              </a:rPr>
              <a:t>此处显示该用户所有已通过的学时申请，可根据此处来判断是否重复申请。</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27050" y="1314133"/>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sz="1600" b="1" dirty="0">
                <a:solidFill>
                  <a:schemeClr val="bg2"/>
                </a:solidFill>
                <a:latin typeface="+mj-ea"/>
                <a:ea typeface="+mj-ea"/>
              </a:rPr>
              <a:t>以上内容审核无误后方可通过；如有差错，根据出错信息填写驳回理由并驳回。</a:t>
            </a:r>
            <a:endParaRPr lang="zh-CN" altLang="en-US" sz="1600" b="1" dirty="0">
              <a:solidFill>
                <a:schemeClr val="bg2"/>
              </a:solidFill>
              <a:latin typeface="+mj-ea"/>
              <a:ea typeface="+mj-ea"/>
            </a:endParaRPr>
          </a:p>
        </p:txBody>
      </p:sp>
      <p:sp>
        <p:nvSpPr>
          <p:cNvPr id="11" name="文本框 10"/>
          <p:cNvSpPr txBox="1"/>
          <p:nvPr/>
        </p:nvSpPr>
        <p:spPr>
          <a:xfrm>
            <a:off x="527050" y="2039521"/>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j-ea"/>
                <a:ea typeface="+mj-ea"/>
              </a:rPr>
              <a:t>注意事项</a:t>
            </a:r>
            <a:endParaRPr lang="zh-CN" sz="1600" dirty="0">
              <a:latin typeface="+mj-ea"/>
              <a:ea typeface="+mj-ea"/>
            </a:endParaRPr>
          </a:p>
        </p:txBody>
      </p:sp>
      <p:sp>
        <p:nvSpPr>
          <p:cNvPr id="13" name="文本框 12"/>
          <p:cNvSpPr txBox="1"/>
          <p:nvPr/>
        </p:nvSpPr>
        <p:spPr>
          <a:xfrm>
            <a:off x="527050" y="2378075"/>
            <a:ext cx="8667750"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solidFill>
                  <a:srgbClr val="FF0000"/>
                </a:solidFill>
                <a:latin typeface="微软雅黑" panose="020B0503020204020204" pitchFamily="34" charset="-122"/>
                <a:ea typeface="微软雅黑" panose="020B0503020204020204" pitchFamily="34" charset="-122"/>
              </a:rPr>
              <a:t>院部审核由各院部第二课堂工作组相关负责人负责审核，只负责审核本院部成员的转换学时申请，非本院部成员的申请一律驳回；</a:t>
            </a:r>
            <a:endParaRPr lang="zh-CN" altLang="zh-CN" sz="1600"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27049" y="3204417"/>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1600" dirty="0">
                <a:latin typeface="微软雅黑" panose="020B0503020204020204" pitchFamily="34" charset="-122"/>
                <a:ea typeface="微软雅黑" panose="020B0503020204020204" pitchFamily="34" charset="-122"/>
              </a:rPr>
              <a:t>院部审核的重要任务为检查学时赋予的准确性，应参照“中国石油大学（华东）转换学时认定标准“赋予学时，特殊情况可与青年成长研究中心相关负责人协商后酌情修改；</a:t>
            </a:r>
            <a:endParaRPr lang="zh-CN" altLang="zh-CN" sz="16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527048" y="4034472"/>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600" dirty="0">
                <a:latin typeface="微软雅黑" panose="020B0503020204020204" pitchFamily="34" charset="-122"/>
                <a:ea typeface="微软雅黑" panose="020B0503020204020204" pitchFamily="34" charset="-122"/>
              </a:rPr>
              <a:t>院部审核需进一步审查申请内容的准确性，对照申请人所提供的证书照片或其他相关证明材料，与其所填写的申请信息认真核对，确认无误；审查活动名称填写是否规范；</a:t>
            </a:r>
            <a:endParaRPr lang="zh-CN" altLang="zh-CN" sz="1600" dirty="0">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400110"/>
          </a:xfrm>
          <a:prstGeom prst="rect">
            <a:avLst/>
          </a:prstGeom>
          <a:noFill/>
        </p:spPr>
        <p:txBody>
          <a:bodyPr>
            <a:spAutoFit/>
          </a:bodyPr>
          <a:lstStyle/>
          <a:p>
            <a:pPr marR="0" defTabSz="965200">
              <a:buClrTx/>
              <a:buSzTx/>
              <a:buFontTx/>
              <a:defRPr/>
            </a:pPr>
            <a:r>
              <a:rPr lang="zh-CN" altLang="en-US" sz="2000" b="1" dirty="0">
                <a:latin typeface="+mj-ea"/>
                <a:ea typeface="+mj-ea"/>
              </a:rPr>
              <a:t>总结</a:t>
            </a:r>
            <a:endParaRPr kumimoji="0" lang="zh-CN" altLang="en-US" sz="2000" b="1" kern="1200" cap="none" spc="0" normalizeH="0" baseline="0" noProof="0" dirty="0">
              <a:latin typeface="+mj-ea"/>
              <a:ea typeface="+mj-ea"/>
              <a:cs typeface="+mn-cs"/>
            </a:endParaRPr>
          </a:p>
        </p:txBody>
      </p:sp>
      <p:sp>
        <p:nvSpPr>
          <p:cNvPr id="2" name="文本框 1"/>
          <p:cNvSpPr txBox="1"/>
          <p:nvPr/>
        </p:nvSpPr>
        <p:spPr>
          <a:xfrm>
            <a:off x="540445" y="1260425"/>
            <a:ext cx="8784976" cy="1753235"/>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1.</a:t>
            </a:r>
            <a:r>
              <a:rPr lang="zh-CN" altLang="en-US" sz="1800" dirty="0">
                <a:latin typeface="+mn-ea"/>
                <a:ea typeface="+mn-ea"/>
              </a:rPr>
              <a:t>本次会议内容务必通知到所有同学，确保在转换学时认定工作正式开始前所有本科生认真阅读学生版指南并熟悉申请流程，所有审核人认真阅读审核人版指南并熟悉审核要求。</a:t>
            </a:r>
            <a:endParaRPr lang="zh-CN" altLang="en-US" sz="1800" dirty="0">
              <a:latin typeface="+mn-ea"/>
              <a:ea typeface="+mn-ea"/>
            </a:endParaRPr>
          </a:p>
        </p:txBody>
      </p:sp>
      <p:sp>
        <p:nvSpPr>
          <p:cNvPr id="4" name="文本框 3"/>
          <p:cNvSpPr txBox="1"/>
          <p:nvPr/>
        </p:nvSpPr>
        <p:spPr>
          <a:xfrm>
            <a:off x="540445" y="3186428"/>
            <a:ext cx="8784976" cy="1116781"/>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2.</a:t>
            </a:r>
            <a:r>
              <a:rPr lang="zh-CN" altLang="en-US" sz="1800" dirty="0">
                <a:latin typeface="+mn-ea"/>
                <a:ea typeface="+mn-ea"/>
              </a:rPr>
              <a:t>各学院确定审核人名单，终审每学院二人，初审每团支部一人，对审核人培训后，在</a:t>
            </a:r>
            <a:r>
              <a:rPr lang="en-US" altLang="zh-CN" sz="1800" dirty="0">
                <a:latin typeface="+mn-ea"/>
                <a:ea typeface="+mn-ea"/>
              </a:rPr>
              <a:t>5</a:t>
            </a:r>
            <a:r>
              <a:rPr lang="zh-CN" altLang="en-US" sz="1800" dirty="0">
                <a:latin typeface="+mn-ea"/>
                <a:ea typeface="+mn-ea"/>
              </a:rPr>
              <a:t>月</a:t>
            </a:r>
            <a:r>
              <a:rPr lang="en-US" altLang="zh-CN" sz="1800" dirty="0">
                <a:latin typeface="+mn-ea"/>
                <a:ea typeface="+mn-ea"/>
              </a:rPr>
              <a:t>8</a:t>
            </a:r>
            <a:r>
              <a:rPr lang="zh-CN" altLang="en-US" sz="1800" dirty="0">
                <a:latin typeface="+mn-ea"/>
                <a:ea typeface="+mn-ea"/>
              </a:rPr>
              <a:t>号下午</a:t>
            </a:r>
            <a:r>
              <a:rPr lang="en-US" altLang="zh-CN" sz="1800" dirty="0">
                <a:latin typeface="+mn-ea"/>
                <a:ea typeface="+mn-ea"/>
              </a:rPr>
              <a:t>16:00</a:t>
            </a:r>
            <a:r>
              <a:rPr lang="zh-CN" altLang="en-US" sz="1800" dirty="0">
                <a:latin typeface="+mn-ea"/>
                <a:ea typeface="+mn-ea"/>
              </a:rPr>
              <a:t>之前将审核人名单发到“石光”邮箱（</a:t>
            </a:r>
            <a:r>
              <a:rPr lang="en-US" altLang="zh-CN" sz="1800" dirty="0">
                <a:latin typeface="+mn-ea"/>
                <a:ea typeface="+mn-ea"/>
              </a:rPr>
              <a:t>upcdekt@163.com</a:t>
            </a:r>
            <a:r>
              <a:rPr lang="zh-CN" altLang="en-US" sz="1800" dirty="0">
                <a:latin typeface="+mn-ea"/>
                <a:ea typeface="+mn-ea"/>
              </a:rPr>
              <a:t>）。</a:t>
            </a:r>
            <a:endParaRPr lang="zh-CN" altLang="en-US" sz="1800"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4"/>
          <p:cNvGrpSpPr/>
          <p:nvPr/>
        </p:nvGrpSpPr>
        <p:grpSpPr>
          <a:xfrm>
            <a:off x="71438" y="34925"/>
            <a:ext cx="1685925" cy="760413"/>
            <a:chOff x="11985" y="1850"/>
            <a:chExt cx="1706861" cy="769728"/>
          </a:xfrm>
        </p:grpSpPr>
        <p:pic>
          <p:nvPicPr>
            <p:cNvPr id="18437" name="图片 7"/>
            <p:cNvPicPr>
              <a:picLocks noChangeAspect="1"/>
            </p:cNvPicPr>
            <p:nvPr/>
          </p:nvPicPr>
          <p:blipFill>
            <a:blip r:embed="rId1"/>
            <a:stretch>
              <a:fillRect/>
            </a:stretch>
          </p:blipFill>
          <p:spPr>
            <a:xfrm>
              <a:off x="11985" y="1850"/>
              <a:ext cx="904326" cy="769728"/>
            </a:xfrm>
            <a:prstGeom prst="rect">
              <a:avLst/>
            </a:prstGeom>
            <a:noFill/>
            <a:ln w="9525">
              <a:noFill/>
            </a:ln>
          </p:spPr>
        </p:pic>
        <p:pic>
          <p:nvPicPr>
            <p:cNvPr id="18438" name="图片 8"/>
            <p:cNvPicPr>
              <a:picLocks noChangeAspect="1"/>
            </p:cNvPicPr>
            <p:nvPr/>
          </p:nvPicPr>
          <p:blipFill>
            <a:blip r:embed="rId2"/>
            <a:stretch>
              <a:fillRect/>
            </a:stretch>
          </p:blipFill>
          <p:spPr>
            <a:xfrm>
              <a:off x="993940" y="46672"/>
              <a:ext cx="724906" cy="724906"/>
            </a:xfrm>
            <a:prstGeom prst="rect">
              <a:avLst/>
            </a:prstGeom>
            <a:noFill/>
            <a:ln w="9525">
              <a:noFill/>
            </a:ln>
          </p:spPr>
        </p:pic>
        <p:cxnSp>
          <p:nvCxnSpPr>
            <p:cNvPr id="10" name="直接连接符 9"/>
            <p:cNvCxnSpPr/>
            <p:nvPr/>
          </p:nvCxnSpPr>
          <p:spPr>
            <a:xfrm>
              <a:off x="816041" y="24261"/>
              <a:ext cx="0" cy="747317"/>
            </a:xfrm>
            <a:prstGeom prst="line">
              <a:avLst/>
            </a:prstGeom>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340485" y="2267903"/>
            <a:ext cx="7040880" cy="1906905"/>
          </a:xfrm>
          <a:prstGeom prst="rect">
            <a:avLst/>
          </a:prstGeom>
          <a:noFill/>
        </p:spPr>
        <p:txBody>
          <a:bodyPr wrap="none">
            <a:spAutoFit/>
          </a:bodyPr>
          <a:lstStyle/>
          <a:p>
            <a:pPr marR="0" defTabSz="9652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青年成长研究中心（“第二课堂成绩单”项目管理办公室）：</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       </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R="0" algn="ctr" defTabSz="965200">
              <a:lnSpc>
                <a:spcPct val="150000"/>
              </a:lnSpc>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邮   箱：</a:t>
            </a:r>
            <a:r>
              <a:rPr lang="en-US" altLang="zh-CN" sz="2000" dirty="0">
                <a:latin typeface="Times New Roman" panose="02020603050405020304" pitchFamily="18" charset="0"/>
                <a:cs typeface="Times New Roman" panose="02020603050405020304" pitchFamily="18" charset="0"/>
              </a:rPr>
              <a:t>upcdekt@163.com</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p:txBody>
      </p:sp>
      <p:sp>
        <p:nvSpPr>
          <p:cNvPr id="11" name="矩形 10"/>
          <p:cNvSpPr/>
          <p:nvPr/>
        </p:nvSpPr>
        <p:spPr>
          <a:xfrm>
            <a:off x="71438" y="1003300"/>
            <a:ext cx="9493250" cy="715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306070" algn="ctr" defTabSz="965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mn-ea"/>
              <a:ea typeface="+mn-ea"/>
              <a:cs typeface="+mn-cs"/>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组合 36"/>
          <p:cNvGrpSpPr/>
          <p:nvPr/>
        </p:nvGrpSpPr>
        <p:grpSpPr>
          <a:xfrm>
            <a:off x="8240713" y="187325"/>
            <a:ext cx="1538287" cy="666750"/>
            <a:chOff x="10444242" y="268432"/>
            <a:chExt cx="1673867" cy="792724"/>
          </a:xfrm>
        </p:grpSpPr>
        <p:pic>
          <p:nvPicPr>
            <p:cNvPr id="13321"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3322"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5" name="文本框 4"/>
          <p:cNvSpPr txBox="1"/>
          <p:nvPr/>
        </p:nvSpPr>
        <p:spPr>
          <a:xfrm>
            <a:off x="324706" y="1047750"/>
            <a:ext cx="9000000" cy="865505"/>
          </a:xfrm>
          <a:prstGeom prst="rect">
            <a:avLst/>
          </a:prstGeom>
          <a:noFill/>
          <a:ln w="9525">
            <a:noFill/>
          </a:ln>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sz="1800" dirty="0">
                <a:latin typeface="微软雅黑" panose="020B0503020204020204" pitchFamily="34" charset="-122"/>
                <a:ea typeface="微软雅黑" panose="020B0503020204020204" pitchFamily="34" charset="-122"/>
                <a:cs typeface="Times New Roman" panose="02020603050405020304" pitchFamily="18" charset="0"/>
              </a:rPr>
              <a:t>确保审核数据无误且规范。对每项数据按照审核标准认真核对，活动名称等严格按照文件要求规范填写；</a:t>
            </a:r>
            <a:endParaRPr 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317"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24706" y="189420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审核要公平、认真、负责，不可徇私舞弊，以公谋私。一经查实，收回该条目所发放学时并对所有相关人员及组织进行通报批评，情节严重的，上报学校给予纪律处分；</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15"/>
          <p:cNvSpPr txBox="1"/>
          <p:nvPr/>
        </p:nvSpPr>
        <p:spPr>
          <a:xfrm>
            <a:off x="324706" y="274065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审核要及时，勿拖延。务必在归档时间内完成相应审核工作，如因审核不及时导致学时发放出现问题，后果由相应审核人承担；</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17"/>
          <p:cNvSpPr txBox="1"/>
          <p:nvPr/>
        </p:nvSpPr>
        <p:spPr>
          <a:xfrm>
            <a:off x="324706" y="358711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4.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审核要严格、严谨。申请内容需全部符合标准且全部正确方可通过，有任何差错或不规范之处都不予通过；</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文本框 19"/>
          <p:cNvSpPr txBox="1"/>
          <p:nvPr/>
        </p:nvSpPr>
        <p:spPr>
          <a:xfrm>
            <a:off x="324706" y="443356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5.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本次转换学时认定中，“国家级”、“省级”奖项认定采取白名单模式，仅认定“中国石油大学（华东）第二课堂成绩单转换学时国家级、省级赛事认定范围”中的赛事。</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（四）审核原则</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16014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1.</a:t>
            </a:r>
            <a:r>
              <a:rPr lang="zh-CN" altLang="zh-CN" sz="1800" b="1" dirty="0">
                <a:latin typeface="+mn-ea"/>
                <a:ea typeface="+mn-ea"/>
                <a:cs typeface="Times New Roman" panose="02020603050405020304" pitchFamily="18" charset="0"/>
              </a:rPr>
              <a:t>手机微信进入“石光”小程序，首页右下角找到“我的”；</a:t>
            </a:r>
            <a:endParaRPr lang="zh-CN" altLang="zh-CN" sz="1800" b="1" dirty="0">
              <a:latin typeface="+mn-ea"/>
              <a:ea typeface="+mn-ea"/>
              <a:cs typeface="Times New Roman" panose="02020603050405020304" pitchFamily="18" charset="0"/>
            </a:endParaRPr>
          </a:p>
        </p:txBody>
      </p:sp>
      <p:pic>
        <p:nvPicPr>
          <p:cNvPr id="4" name="图片 3"/>
          <p:cNvPicPr/>
          <p:nvPr/>
        </p:nvPicPr>
        <p:blipFill>
          <a:blip r:embed="rId3" cstate="print">
            <a:extLst>
              <a:ext uri="{28A0092B-C50C-407E-A947-70E740481C1C}">
                <a14:useLocalDpi xmlns:a14="http://schemas.microsoft.com/office/drawing/2010/main" val="0"/>
              </a:ext>
            </a:extLst>
          </a:blip>
          <a:stretch>
            <a:fillRect/>
          </a:stretch>
        </p:blipFill>
        <p:spPr>
          <a:xfrm>
            <a:off x="3959225" y="1617126"/>
            <a:ext cx="1803400" cy="3583593"/>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96240" y="1043940"/>
            <a:ext cx="7971790" cy="506730"/>
          </a:xfrm>
          <a:prstGeom prst="rect">
            <a:avLst/>
          </a:prstGeom>
          <a:noFill/>
        </p:spPr>
        <p:txBody>
          <a:bodyPr wrap="square">
            <a:spAutoFit/>
          </a:bodyPr>
          <a:lstStyle/>
          <a:p>
            <a:pPr algn="just">
              <a:lnSpc>
                <a:spcPct val="150000"/>
              </a:lnSpc>
            </a:pPr>
            <a:r>
              <a:rPr lang="en-US" altLang="zh-CN" sz="1800" b="1" dirty="0">
                <a:latin typeface="Times New Roman" panose="02020603050405020304" pitchFamily="18" charset="0"/>
                <a:ea typeface="+mn-ea"/>
                <a:cs typeface="Times New Roman" panose="02020603050405020304" pitchFamily="18" charset="0"/>
              </a:rPr>
              <a:t>2.</a:t>
            </a:r>
            <a:r>
              <a:rPr lang="zh-CN" altLang="zh-CN" sz="1800" b="1" dirty="0">
                <a:latin typeface="+mn-ea"/>
                <a:ea typeface="+mn-ea"/>
                <a:cs typeface="Times New Roman" panose="02020603050405020304" pitchFamily="18" charset="0"/>
              </a:rPr>
              <a:t>进入“我的”界面，在“二课应用”中选择“转换学时”模块；</a:t>
            </a:r>
            <a:endParaRPr lang="zh-CN" altLang="zh-CN" sz="1800" b="1" dirty="0">
              <a:latin typeface="+mn-ea"/>
              <a:ea typeface="+mn-ea"/>
              <a:cs typeface="Times New Roman" panose="02020603050405020304" pitchFamily="18" charset="0"/>
            </a:endParaRPr>
          </a:p>
        </p:txBody>
      </p:sp>
      <p:pic>
        <p:nvPicPr>
          <p:cNvPr id="9" name="图片 8"/>
          <p:cNvPicPr/>
          <p:nvPr/>
        </p:nvPicPr>
        <p:blipFill>
          <a:blip r:embed="rId3" cstate="print">
            <a:extLst>
              <a:ext uri="{28A0092B-C50C-407E-A947-70E740481C1C}">
                <a14:useLocalDpi xmlns:a14="http://schemas.microsoft.com/office/drawing/2010/main" val="0"/>
              </a:ext>
            </a:extLst>
          </a:blip>
          <a:stretch>
            <a:fillRect/>
          </a:stretch>
        </p:blipFill>
        <p:spPr>
          <a:xfrm>
            <a:off x="3968433" y="1532895"/>
            <a:ext cx="1784985" cy="3867785"/>
          </a:xfrm>
          <a:prstGeom prst="rect">
            <a:avLst/>
          </a:prstGeom>
        </p:spPr>
      </p:pic>
    </p:spTree>
  </p:cSld>
  <p:clrMapOvr>
    <a:masterClrMapping/>
  </p:clrMapOvr>
  <p:transition spd="med" advTm="4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endParaRPr lang="zh-CN" altLang="zh-CN" sz="1800" b="1" dirty="0">
              <a:latin typeface="+mn-ea"/>
              <a:ea typeface="+mn-ea"/>
              <a:cs typeface="Times New Roman" panose="02020603050405020304" pitchFamily="18" charset="0"/>
            </a:endParaRPr>
          </a:p>
        </p:txBody>
      </p:sp>
      <p:pic>
        <p:nvPicPr>
          <p:cNvPr id="5" name="图片 4"/>
          <p:cNvPicPr/>
          <p:nvPr/>
        </p:nvPicPr>
        <p:blipFill rotWithShape="1">
          <a:blip r:embed="rId3"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86020" y="890905"/>
            <a:ext cx="4427220" cy="4154170"/>
          </a:xfrm>
          <a:prstGeom prst="rect">
            <a:avLst/>
          </a:prstGeom>
          <a:noFill/>
        </p:spPr>
        <p:txBody>
          <a:bodyPr wrap="square">
            <a:spAutoFit/>
          </a:bodyPr>
          <a:lstStyle/>
          <a:p>
            <a:pPr indent="355600" algn="just">
              <a:lnSpc>
                <a:spcPct val="150000"/>
              </a:lnSpc>
            </a:pPr>
            <a:r>
              <a:rPr lang="zh-CN" altLang="zh-CN" sz="1600" kern="100" dirty="0">
                <a:effectLst/>
                <a:latin typeface="+mn-ea"/>
                <a:ea typeface="+mn-ea"/>
                <a:cs typeface="Times New Roman" panose="02020603050405020304" pitchFamily="18" charset="0"/>
              </a:rPr>
              <a:t>在通道的选择中，主要涉及类别与级别的选择，类别选择可参考下方内容：</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思想成长类主要包括入党入团情况、党团主题教育、形势政策教育等各类思想引领活动。</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2</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创新创业类主要包括各级各类创新创业竞赛、学科竞赛、学术报告、课题研究、专利申请等。</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社会实践与志愿服务类主要包括</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三下乡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社会实践、校内外单位实习锻炼、社会调查与研究、各类志愿服务活动等。</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endParaRPr lang="zh-CN" altLang="zh-CN" sz="1800" b="1" dirty="0">
              <a:latin typeface="+mn-ea"/>
              <a:ea typeface="+mn-ea"/>
              <a:cs typeface="Times New Roman" panose="02020603050405020304" pitchFamily="18" charset="0"/>
            </a:endParaRPr>
          </a:p>
        </p:txBody>
      </p:sp>
      <p:pic>
        <p:nvPicPr>
          <p:cNvPr id="5" name="图片 4"/>
          <p:cNvPicPr/>
          <p:nvPr/>
        </p:nvPicPr>
        <p:blipFill rotWithShape="1">
          <a:blip r:embed="rId3"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79670" y="890905"/>
            <a:ext cx="4428000" cy="4154170"/>
          </a:xfrm>
          <a:prstGeom prst="rect">
            <a:avLst/>
          </a:prstGeom>
          <a:noFill/>
        </p:spPr>
        <p:txBody>
          <a:bodyPr wrap="square">
            <a:spAutoFit/>
          </a:bodyPr>
          <a:lstStyle/>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文体发展类，主要包括文化、艺术、体育、心理健康等各级各类活动。</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工作履历与技能培训类，主要包括在校内党、团、学组织的工作任职和参加各类技能培训及取得相应资格认证情况。</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solidFill>
                  <a:srgbClr val="FF0000"/>
                </a:solidFill>
                <a:effectLst/>
                <a:latin typeface="+mn-ea"/>
                <a:ea typeface="+mn-ea"/>
                <a:cs typeface="Times New Roman" panose="02020603050405020304" pitchFamily="18" charset="0"/>
              </a:rPr>
              <a:t>获得奖助学金及各类综合性荣誉称号的，可在“第二课堂成绩单”上进行记录但不予转换学时（也不给予参与学时）。</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级别选择需参考证书、成果的认定单位级别（即证书右下角落款单位），如：“共青团中国石油大学委员会”则应选择“校级”。</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赛事名称</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活动名称：必须</a:t>
            </a:r>
            <a:r>
              <a:rPr lang="en-US" altLang="zh-CN" sz="1600" kern="100" dirty="0">
                <a:effectLst/>
                <a:latin typeface="+mn-ea"/>
                <a:ea typeface="+mn-ea"/>
                <a:cs typeface="Times New Roman" panose="02020603050405020304" pitchFamily="18" charset="0"/>
              </a:rPr>
              <a:t>30</a:t>
            </a:r>
            <a:r>
              <a:rPr lang="zh-CN" altLang="zh-CN" sz="1600" kern="100" dirty="0">
                <a:effectLst/>
                <a:latin typeface="+mn-ea"/>
                <a:ea typeface="+mn-ea"/>
                <a:cs typeface="Times New Roman" panose="02020603050405020304" pitchFamily="18" charset="0"/>
              </a:rPr>
              <a:t>字以内，赛事级别前缀</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竞赛主题（选填）</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竞赛名称</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级别；</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例：全国大学生第十届数学建模比赛（省赛、校赛）</a:t>
            </a:r>
            <a:endParaRPr lang="zh-CN" altLang="zh-CN" sz="1600" kern="100" dirty="0">
              <a:effectLst/>
              <a:latin typeface="+mn-ea"/>
              <a:ea typeface="+mn-ea"/>
              <a:cs typeface="Times New Roman" panose="02020603050405020304" pitchFamily="18" charset="0"/>
            </a:endParaRPr>
          </a:p>
          <a:p>
            <a:pPr indent="711200" algn="just">
              <a:lnSpc>
                <a:spcPct val="150000"/>
              </a:lnSpc>
            </a:pPr>
            <a:r>
              <a:rPr lang="zh-CN" altLang="zh-CN" sz="1600" kern="100" dirty="0">
                <a:effectLst/>
                <a:latin typeface="+mn-ea"/>
                <a:ea typeface="+mn-ea"/>
                <a:cs typeface="Times New Roman" panose="02020603050405020304" pitchFamily="18" charset="0"/>
              </a:rPr>
              <a:t>山东省第八届大学生科技创新大赛</a:t>
            </a:r>
            <a:endParaRPr lang="zh-CN" altLang="zh-CN" sz="1600" kern="100" dirty="0">
              <a:effectLst/>
              <a:latin typeface="+mn-ea"/>
              <a:ea typeface="+mn-ea"/>
              <a:cs typeface="Times New Roman" panose="02020603050405020304" pitchFamily="18" charset="0"/>
            </a:endParaRPr>
          </a:p>
          <a:p>
            <a:pPr indent="711200" algn="just">
              <a:lnSpc>
                <a:spcPct val="150000"/>
              </a:lnSpc>
            </a:pPr>
            <a:r>
              <a:rPr lang="zh-CN" altLang="zh-CN" sz="1600" kern="100" dirty="0">
                <a:effectLst/>
                <a:latin typeface="+mn-ea"/>
                <a:ea typeface="+mn-ea"/>
                <a:cs typeface="Times New Roman" panose="02020603050405020304" pitchFamily="18" charset="0"/>
              </a:rPr>
              <a:t>材料学院第二届专利知识竞赛</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如果是培训，则命名规范为课程级别前缀</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届（期）次</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培训名称。</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例： 学校第</a:t>
            </a:r>
            <a:r>
              <a:rPr lang="en-US" altLang="zh-CN" sz="1600" kern="100" dirty="0">
                <a:effectLst/>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期青年马克思主义者培养工程基础培训班</a:t>
            </a:r>
            <a:endParaRPr lang="zh-CN" altLang="zh-CN" sz="1600" kern="100" dirty="0">
              <a:effectLst/>
              <a:latin typeface="+mn-ea"/>
              <a:ea typeface="+mn-ea"/>
              <a:cs typeface="Times New Roman" panose="02020603050405020304" pitchFamily="18" charset="0"/>
            </a:endParaRPr>
          </a:p>
          <a:p>
            <a:pPr marL="533400" indent="266700" algn="just">
              <a:lnSpc>
                <a:spcPct val="150000"/>
              </a:lnSpc>
            </a:pPr>
            <a:r>
              <a:rPr lang="zh-CN" altLang="zh-CN" sz="1600" kern="100" dirty="0">
                <a:effectLst/>
                <a:latin typeface="+mn-ea"/>
                <a:ea typeface="+mn-ea"/>
                <a:cs typeface="Times New Roman" panose="02020603050405020304" pitchFamily="18" charset="0"/>
              </a:rPr>
              <a:t>理学院</a:t>
            </a:r>
            <a:r>
              <a:rPr lang="en-US" altLang="zh-CN" sz="1600" kern="100" dirty="0">
                <a:effectLst/>
                <a:latin typeface="+mn-ea"/>
                <a:ea typeface="+mn-ea"/>
                <a:cs typeface="Times New Roman" panose="02020603050405020304" pitchFamily="18" charset="0"/>
              </a:rPr>
              <a:t>2020</a:t>
            </a:r>
            <a:r>
              <a:rPr lang="zh-CN" altLang="zh-CN" sz="1600" kern="100" dirty="0">
                <a:effectLst/>
                <a:latin typeface="+mn-ea"/>
                <a:ea typeface="+mn-ea"/>
                <a:cs typeface="Times New Roman" panose="02020603050405020304" pitchFamily="18" charset="0"/>
              </a:rPr>
              <a:t>年学生骨干培训班</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（学院用简称）</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（2）</a:t>
            </a:r>
            <a:r>
              <a:rPr lang="zh-CN" altLang="zh-CN" sz="1600" kern="100" dirty="0">
                <a:effectLst/>
                <a:latin typeface="+mn-ea"/>
                <a:ea typeface="+mn-ea"/>
                <a:cs typeface="Times New Roman" panose="02020603050405020304" pitchFamily="18" charset="0"/>
              </a:rPr>
              <a:t>赛事奖项：按照证书如实填写，如“一等奖”；</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指导老师工号：如果有则如实填写，没有填无；</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指导老师名称：如果有则如实填写，没有填无；</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ZGVhZGJhOGNjYjVkNzk2ZDdhNmI4ZjQ0N2JmZmE1YjQifQ=="/>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中国石油大学第二课堂成绩单管理</Template>
  <TotalTime>0</TotalTime>
  <Words>6338</Words>
  <Application>WPS 演示</Application>
  <PresentationFormat>自定义</PresentationFormat>
  <Paragraphs>353</Paragraphs>
  <Slides>33</Slides>
  <Notes>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33</vt:i4>
      </vt:variant>
    </vt:vector>
  </HeadingPairs>
  <TitlesOfParts>
    <vt:vector size="42" baseType="lpstr">
      <vt:lpstr>Arial</vt:lpstr>
      <vt:lpstr>宋体</vt:lpstr>
      <vt:lpstr>Wingdings</vt:lpstr>
      <vt:lpstr>微软雅黑</vt:lpstr>
      <vt:lpstr>Calibri</vt:lpstr>
      <vt:lpstr>Times New Roman</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zhangyan</dc:creator>
  <dc:description>典藏馆 hccthy.taobao.com</dc:description>
  <cp:lastModifiedBy>lfb</cp:lastModifiedBy>
  <cp:revision>267</cp:revision>
  <dcterms:created xsi:type="dcterms:W3CDTF">2018-09-26T12:55:00Z</dcterms:created>
  <dcterms:modified xsi:type="dcterms:W3CDTF">2025-04-21T07:54:00Z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FBE1616DF5E24CA7BC4A4A2A45C0030C</vt:lpwstr>
  </property>
</Properties>
</file>