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3485260" cy="6857997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454636" y="1925567"/>
            <a:ext cx="7289165" cy="1685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400" b="1" kern="0" spc="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</a:t>
            </a:r>
            <a:r>
              <a:rPr sz="4400" b="1" kern="0" spc="-1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学时</a:t>
            </a:r>
            <a:endParaRPr lang="en-US" altLang="en-US" sz="4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1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1973580" algn="l" rtl="0" eaLnBrk="0">
              <a:lnSpc>
                <a:spcPct val="98000"/>
              </a:lnSpc>
            </a:pPr>
            <a:r>
              <a:rPr sz="4400" b="1" kern="0" spc="-2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认定工作流程</a:t>
            </a:r>
            <a:endParaRPr lang="en-US" altLang="en-US" sz="4400" dirty="0"/>
          </a:p>
        </p:txBody>
      </p:sp>
      <p:sp>
        <p:nvSpPr>
          <p:cNvPr id="6" name="textbox 6"/>
          <p:cNvSpPr/>
          <p:nvPr/>
        </p:nvSpPr>
        <p:spPr>
          <a:xfrm>
            <a:off x="3960342" y="5203088"/>
            <a:ext cx="4283709" cy="899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89000"/>
              </a:lnSpc>
            </a:pPr>
            <a:r>
              <a:rPr sz="2400" b="1" kern="0" spc="-9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“第二课堂成绩单”项目</a:t>
            </a:r>
            <a:r>
              <a:rPr sz="2400" b="1" kern="0" spc="-10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</a:t>
            </a:r>
            <a:endParaRPr lang="en-US" altLang="en-US" sz="2400" dirty="0"/>
          </a:p>
          <a:p>
            <a:pPr marL="1377950" algn="l" rtl="0" eaLnBrk="0">
              <a:lnSpc>
                <a:spcPts val="4320"/>
              </a:lnSpc>
            </a:pP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altLang="zh-CN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70276" y="2150364"/>
            <a:ext cx="7999476" cy="464972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710184" y="2150363"/>
            <a:ext cx="2133600" cy="4226052"/>
            <a:chOff x="0" y="0"/>
            <a:chExt cx="2133600" cy="4226052"/>
          </a:xfrm>
        </p:grpSpPr>
        <p:pic>
          <p:nvPicPr>
            <p:cNvPr id="236" name="picture 2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133600" cy="4226052"/>
            </a:xfrm>
            <a:prstGeom prst="rect">
              <a:avLst/>
            </a:prstGeom>
          </p:spPr>
        </p:pic>
        <p:sp>
          <p:nvSpPr>
            <p:cNvPr id="238" name="textbox 238"/>
            <p:cNvSpPr/>
            <p:nvPr/>
          </p:nvSpPr>
          <p:spPr>
            <a:xfrm>
              <a:off x="-12700" y="-12700"/>
              <a:ext cx="2159000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208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240" name="textbox 240"/>
          <p:cNvSpPr/>
          <p:nvPr/>
        </p:nvSpPr>
        <p:spPr>
          <a:xfrm>
            <a:off x="656336" y="1560626"/>
            <a:ext cx="1051051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1、由部落管理员（任职组织负责人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   管理的部落，选择部落名称，点击进入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部落管理页面，点击“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内设机构”</a:t>
            </a:r>
            <a:endParaRPr lang="en-US" altLang="en-US" sz="1800" dirty="0"/>
          </a:p>
        </p:txBody>
      </p:sp>
      <p:sp>
        <p:nvSpPr>
          <p:cNvPr id="242" name="textbox 242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（三） 完成学生任职管理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" name="textbox 246"/>
          <p:cNvSpPr/>
          <p:nvPr/>
        </p:nvSpPr>
        <p:spPr>
          <a:xfrm>
            <a:off x="2881376" y="2726868"/>
            <a:ext cx="829500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  <a:tabLst>
                <a:tab pos="4791075" algn="l"/>
                <a:tab pos="828103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248" name="textbox 248"/>
          <p:cNvSpPr/>
          <p:nvPr/>
        </p:nvSpPr>
        <p:spPr>
          <a:xfrm>
            <a:off x="4191101" y="4946701"/>
            <a:ext cx="5550534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25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58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1416" y="2017774"/>
            <a:ext cx="9089135" cy="4818886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4920157" y="3164324"/>
            <a:ext cx="3729354" cy="1993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3495" algn="l" rtl="0" eaLnBrk="0">
              <a:lnSpc>
                <a:spcPct val="84000"/>
              </a:lnSpc>
              <a:spcBef>
                <a:spcPts val="72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24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31115" algn="l" rtl="0" eaLnBrk="0">
              <a:lnSpc>
                <a:spcPct val="84000"/>
              </a:lnSpc>
              <a:spcBef>
                <a:spcPts val="73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  <a:p>
            <a:pPr marL="12700" algn="l" rtl="0" eaLnBrk="0">
              <a:lnSpc>
                <a:spcPct val="83000"/>
              </a:lnSpc>
              <a:spcBef>
                <a:spcPts val="61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264" name="textbox 26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（二）完成学生任职管理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8" name="textbox 268"/>
          <p:cNvSpPr/>
          <p:nvPr/>
        </p:nvSpPr>
        <p:spPr>
          <a:xfrm>
            <a:off x="665022" y="1560626"/>
            <a:ext cx="745870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2、在“赋予职位”页面，点击新增，选择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任职年度、任职岗位、职务名称</a:t>
            </a:r>
            <a:endParaRPr lang="en-US" altLang="en-US" sz="1800" dirty="0"/>
          </a:p>
        </p:txBody>
      </p:sp>
      <p:sp>
        <p:nvSpPr>
          <p:cNvPr id="27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path"/>
          <p:cNvSpPr/>
          <p:nvPr/>
        </p:nvSpPr>
        <p:spPr>
          <a:xfrm>
            <a:off x="8720328" y="2977895"/>
            <a:ext cx="708659" cy="493776"/>
          </a:xfrm>
          <a:custGeom>
            <a:avLst/>
            <a:gdLst/>
            <a:ahLst/>
            <a:cxnLst/>
            <a:rect l="0" t="0" r="0" b="0"/>
            <a:pathLst>
              <a:path w="1115" h="777">
                <a:moveTo>
                  <a:pt x="9" y="768"/>
                </a:moveTo>
                <a:lnTo>
                  <a:pt x="1106" y="768"/>
                </a:lnTo>
                <a:lnTo>
                  <a:pt x="1106" y="9"/>
                </a:lnTo>
                <a:lnTo>
                  <a:pt x="9" y="9"/>
                </a:lnTo>
                <a:lnTo>
                  <a:pt x="9" y="768"/>
                </a:lnTo>
                <a:close/>
              </a:path>
            </a:pathLst>
          </a:custGeom>
          <a:noFill/>
          <a:ln w="12192" cap="flat">
            <a:solidFill>
              <a:srgbClr val="FF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6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80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282" name="textbox 282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284" name="textbox 284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286" name="textbox 286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28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290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2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294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298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70276" y="2150364"/>
            <a:ext cx="7999476" cy="4649722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710184" y="2150363"/>
            <a:ext cx="2133600" cy="4226052"/>
            <a:chOff x="0" y="0"/>
            <a:chExt cx="2133600" cy="4226052"/>
          </a:xfrm>
        </p:grpSpPr>
        <p:pic>
          <p:nvPicPr>
            <p:cNvPr id="310" name="picture 3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133600" cy="4226052"/>
            </a:xfrm>
            <a:prstGeom prst="rect">
              <a:avLst/>
            </a:prstGeom>
          </p:spPr>
        </p:pic>
        <p:sp>
          <p:nvSpPr>
            <p:cNvPr id="312" name="textbox 312"/>
            <p:cNvSpPr/>
            <p:nvPr/>
          </p:nvSpPr>
          <p:spPr>
            <a:xfrm>
              <a:off x="-12700" y="-12700"/>
              <a:ext cx="2159000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208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314" name="textbox 314"/>
          <p:cNvSpPr/>
          <p:nvPr/>
        </p:nvSpPr>
        <p:spPr>
          <a:xfrm>
            <a:off x="656336" y="1560626"/>
            <a:ext cx="1051051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1、由部落管理员（任职组织负责人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   管理的部落，选择部落名称，点击进入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部落管理页面，点击“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内设机构”</a:t>
            </a:r>
            <a:endParaRPr lang="en-US" altLang="en-US" sz="1800" dirty="0"/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（一）学生干部任职组织负责人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2" name="textbox 322"/>
          <p:cNvSpPr/>
          <p:nvPr/>
        </p:nvSpPr>
        <p:spPr>
          <a:xfrm>
            <a:off x="2881376" y="2726868"/>
            <a:ext cx="829500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  <a:tabLst>
                <a:tab pos="4791075" algn="l"/>
                <a:tab pos="828103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324" name="textbox 324"/>
          <p:cNvSpPr/>
          <p:nvPr/>
        </p:nvSpPr>
        <p:spPr>
          <a:xfrm>
            <a:off x="4191101" y="4946701"/>
            <a:ext cx="5550534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32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332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0184" y="2010155"/>
            <a:ext cx="10120884" cy="4567428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38" name="textbox 33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（一）学生干部任职组织负责人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textbox 346"/>
          <p:cNvSpPr/>
          <p:nvPr/>
        </p:nvSpPr>
        <p:spPr>
          <a:xfrm>
            <a:off x="665022" y="1560626"/>
            <a:ext cx="174434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2、录入考核结果</a:t>
            </a:r>
            <a:endParaRPr lang="en-US" altLang="en-US" sz="1800" dirty="0"/>
          </a:p>
        </p:txBody>
      </p:sp>
      <p:pic>
        <p:nvPicPr>
          <p:cNvPr id="348" name="picture 3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74235" y="2319527"/>
            <a:ext cx="7504176" cy="424738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1107947" y="2319528"/>
            <a:ext cx="2151888" cy="3361943"/>
            <a:chOff x="0" y="0"/>
            <a:chExt cx="2151888" cy="3361943"/>
          </a:xfrm>
        </p:grpSpPr>
        <p:pic>
          <p:nvPicPr>
            <p:cNvPr id="352" name="picture 3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151888" cy="3361943"/>
            </a:xfrm>
            <a:prstGeom prst="rect">
              <a:avLst/>
            </a:prstGeom>
          </p:spPr>
        </p:pic>
        <p:sp>
          <p:nvSpPr>
            <p:cNvPr id="354" name="textbox 354"/>
            <p:cNvSpPr/>
            <p:nvPr/>
          </p:nvSpPr>
          <p:spPr>
            <a:xfrm>
              <a:off x="-12700" y="-12700"/>
              <a:ext cx="2177414" cy="3460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85356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356" name="textbox 356"/>
          <p:cNvSpPr/>
          <p:nvPr/>
        </p:nvSpPr>
        <p:spPr>
          <a:xfrm>
            <a:off x="5514187" y="4159476"/>
            <a:ext cx="3021964" cy="1799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  <a:p>
            <a:pPr algn="l" rtl="0" eaLnBrk="0">
              <a:lnSpc>
                <a:spcPct val="18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4000"/>
              </a:lnSpc>
              <a:spcBef>
                <a:spcPts val="72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24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20320" algn="l" rtl="0" eaLnBrk="0">
              <a:lnSpc>
                <a:spcPct val="84000"/>
              </a:lnSpc>
              <a:spcBef>
                <a:spcPts val="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</p:txBody>
      </p:sp>
      <p:pic>
        <p:nvPicPr>
          <p:cNvPr id="358" name="picture 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 </a:t>
                      </a:r>
                      <a:r>
                        <a:rPr sz="1400" b="1" kern="0" spc="-6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业务指导单位指导</a:t>
                      </a:r>
                      <a:r>
                        <a:rPr sz="1400" b="1" kern="0" spc="-7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4" name="textbox 364"/>
          <p:cNvSpPr/>
          <p:nvPr/>
        </p:nvSpPr>
        <p:spPr>
          <a:xfrm>
            <a:off x="675538" y="1560626"/>
            <a:ext cx="7223125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1、任职组织管理单位或业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务指导单位负责教师，登录网页端，进入后台</a:t>
            </a:r>
            <a:endParaRPr lang="en-US" altLang="en-US" sz="1800" dirty="0"/>
          </a:p>
        </p:txBody>
      </p:sp>
      <p:sp>
        <p:nvSpPr>
          <p:cNvPr id="36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372" name="rect"/>
          <p:cNvSpPr/>
          <p:nvPr/>
        </p:nvSpPr>
        <p:spPr>
          <a:xfrm>
            <a:off x="3921252" y="2086355"/>
            <a:ext cx="6095" cy="4411967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2188" y="2150364"/>
            <a:ext cx="10227564" cy="4038600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78" name="textbox 37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80" name="table 38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 </a:t>
                      </a:r>
                      <a:r>
                        <a:rPr sz="1400" b="1" kern="0" spc="-6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业务指导单位指导</a:t>
                      </a:r>
                      <a:r>
                        <a:rPr sz="1400" b="1" kern="0" spc="-7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4" name="textbox 384"/>
          <p:cNvSpPr/>
          <p:nvPr/>
        </p:nvSpPr>
        <p:spPr>
          <a:xfrm>
            <a:off x="675538" y="1560626"/>
            <a:ext cx="480631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1、搜索学生姓名。添加考核结果/修改考核结果</a:t>
            </a:r>
            <a:endParaRPr lang="en-US" altLang="en-US" sz="1800" dirty="0"/>
          </a:p>
        </p:txBody>
      </p:sp>
      <p:sp>
        <p:nvSpPr>
          <p:cNvPr id="386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8" name="picture 3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90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392" name="textbox 392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394" name="textbox 394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396" name="textbox 396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39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400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2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404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408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4" name="picture 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6631" y="2017776"/>
            <a:ext cx="2321051" cy="4319015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87240" y="2737103"/>
            <a:ext cx="2101595" cy="3829811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96556" y="2763011"/>
            <a:ext cx="1967483" cy="3599688"/>
          </a:xfrm>
          <a:prstGeom prst="rect">
            <a:avLst/>
          </a:prstGeom>
        </p:spPr>
      </p:pic>
      <p:graphicFrame>
        <p:nvGraphicFramePr>
          <p:cNvPr id="424" name="table 424"/>
          <p:cNvGraphicFramePr>
            <a:graphicFrameLocks noGrp="1"/>
          </p:cNvGraphicFramePr>
          <p:nvPr/>
        </p:nvGraphicFramePr>
        <p:xfrm>
          <a:off x="7303007" y="3456432"/>
          <a:ext cx="4596130" cy="817879"/>
        </p:xfrm>
        <a:graphic>
          <a:graphicData uri="http://schemas.openxmlformats.org/drawingml/2006/table">
            <a:tbl>
              <a:tblPr/>
              <a:tblGrid>
                <a:gridCol w="4596130"/>
              </a:tblGrid>
              <a:tr h="798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442210" algn="l" rtl="0" eaLnBrk="0">
                        <a:lnSpc>
                          <a:spcPct val="100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此3项相加=100%</a:t>
                      </a:r>
                      <a:endParaRPr lang="en-US" altLang="en-US" sz="18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学生本人查看考核结果并设置比例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8" name="textbox 428"/>
          <p:cNvSpPr/>
          <p:nvPr/>
        </p:nvSpPr>
        <p:spPr>
          <a:xfrm>
            <a:off x="7407804" y="2184076"/>
            <a:ext cx="3279140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3、干部转换学时</a:t>
            </a:r>
            <a:endParaRPr lang="en-US" altLang="en-US" sz="1800" dirty="0"/>
          </a:p>
          <a:p>
            <a:pPr marL="342265" algn="l" rtl="0" eaLnBrk="0">
              <a:lnSpc>
                <a:spcPct val="97000"/>
              </a:lnSpc>
              <a:spcBef>
                <a:spcPts val="60"/>
              </a:spcBef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设置“岗位属性”学时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比例。</a:t>
            </a:r>
            <a:endParaRPr lang="en-US" altLang="en-US" sz="1800" dirty="0"/>
          </a:p>
        </p:txBody>
      </p:sp>
      <p:pic>
        <p:nvPicPr>
          <p:cNvPr id="430" name="picture 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432" name="textbox 432"/>
          <p:cNvSpPr/>
          <p:nvPr/>
        </p:nvSpPr>
        <p:spPr>
          <a:xfrm>
            <a:off x="262848" y="298608"/>
            <a:ext cx="5198745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434" name="textbox 434"/>
          <p:cNvSpPr/>
          <p:nvPr/>
        </p:nvSpPr>
        <p:spPr>
          <a:xfrm>
            <a:off x="675538" y="1560626"/>
            <a:ext cx="557910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1、学生登录微信小程序端，右下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角，“我的”标签页。</a:t>
            </a:r>
            <a:endParaRPr lang="en-US" altLang="en-US" sz="1800" dirty="0"/>
          </a:p>
        </p:txBody>
      </p:sp>
      <p:sp>
        <p:nvSpPr>
          <p:cNvPr id="436" name="textbox 436"/>
          <p:cNvSpPr/>
          <p:nvPr/>
        </p:nvSpPr>
        <p:spPr>
          <a:xfrm>
            <a:off x="4283651" y="2184076"/>
            <a:ext cx="2411095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2、任职历史</a:t>
            </a:r>
            <a:endParaRPr lang="en-US" altLang="en-US" sz="1800" dirty="0"/>
          </a:p>
          <a:p>
            <a:pPr algn="r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查看当前及历史任职</a:t>
            </a:r>
            <a:endParaRPr lang="en-US" altLang="en-US" sz="1800" dirty="0"/>
          </a:p>
        </p:txBody>
      </p:sp>
      <p:sp>
        <p:nvSpPr>
          <p:cNvPr id="43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3485260" cy="6857997"/>
          </a:xfrm>
          <a:prstGeom prst="rect">
            <a:avLst/>
          </a:prstGeom>
        </p:spPr>
      </p:pic>
      <p:graphicFrame>
        <p:nvGraphicFramePr>
          <p:cNvPr id="446" name="table 44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0" y="0"/>
          <a:ext cx="6224903" cy="6857365"/>
        </p:xfrm>
        <a:graphic>
          <a:graphicData uri="http://schemas.openxmlformats.org/drawingml/2006/table">
            <a:tbl>
              <a:tblPr/>
              <a:tblGrid>
                <a:gridCol w="2068829"/>
                <a:gridCol w="2074545"/>
                <a:gridCol w="2081529"/>
              </a:tblGrid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5835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学院/组织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7359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77851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QQ</a:t>
                      </a:r>
                      <a:r>
                        <a:rPr sz="1500" b="1" kern="0" spc="1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群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5270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校团委组织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lang="zh-CN" altLang="en-US" sz="15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许诺</a:t>
                      </a:r>
                      <a:endParaRPr lang="en-US" altLang="en-US" sz="1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4845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908842839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63182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学生社团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lang="zh-CN" altLang="en-US"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韩磊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4864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290992515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2192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地球科学与技术学院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lang="zh-CN" altLang="en-US"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杨婵如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4857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792156553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4311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石油工程学院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刘兴宇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4845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812857053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4267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化学化工学院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王心宇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4845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857444525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4267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机电工程学院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李想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4870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683197752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2192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储运与建筑工程学院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王雯慧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4845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931394755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121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材料科学与工程学院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吕春哲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93395" algn="l" rtl="0" eaLnBrk="0">
                        <a:lnSpc>
                          <a:spcPct val="89000"/>
                        </a:lnSpc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579158642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1263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石大山能新能源学院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纪慧超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700" dirty="0"/>
                    </a:p>
                    <a:p>
                      <a:pPr marL="4870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696211614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121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海洋与空间信息学院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许诺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9339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585979315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121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控制科学与工程学院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常亦乐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870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738057746</a:t>
                      </a:r>
                      <a:endParaRPr lang="en-US" altLang="en-US" sz="1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10909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marL="428625" algn="l" rtl="0" eaLnBrk="0">
                        <a:lnSpc>
                          <a:spcPts val="184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青岛软件学院</a:t>
                      </a:r>
                      <a:endParaRPr lang="en-US" altLang="en-US" sz="1500" dirty="0"/>
                    </a:p>
                    <a:p>
                      <a:pPr marL="123190" algn="l" rtl="0" eaLnBrk="0">
                        <a:lnSpc>
                          <a:spcPts val="1850"/>
                        </a:lnSpc>
                        <a:spcBef>
                          <a:spcPts val="950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计算机科学与技术学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941070" algn="l" rtl="0" eaLnBrk="0">
                        <a:lnSpc>
                          <a:spcPts val="1850"/>
                        </a:lnSpc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6000"/>
                        </a:lnSpc>
                      </a:pPr>
                      <a:r>
                        <a:rPr lang="zh-CN" altLang="en-US"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唐家宝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47942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465784439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7296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冯旌钊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914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lang="en-US" altLang="zh-CN"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171483473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24815" algn="l" rtl="0" eaLnBrk="0">
                        <a:lnSpc>
                          <a:spcPct val="9500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经济管理学院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algn="ctr" rtl="0" eaLnBrk="0">
                        <a:lnSpc>
                          <a:spcPct val="7000"/>
                        </a:lnSpc>
                      </a:pPr>
                      <a:r>
                        <a:rPr lang="zh-CN" altLang="en-US"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刘雅雯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94665" algn="l" rtl="0" eaLnBrk="0">
                        <a:lnSpc>
                          <a:spcPct val="89000"/>
                        </a:lnSpc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197561522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5257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外国语学院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唐子舒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845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lang="en-US" altLang="zh-CN"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614049315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629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文法学院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8000"/>
                        </a:lnSpc>
                      </a:pPr>
                      <a:r>
                        <a:rPr lang="zh-CN" altLang="en-US"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范晓雯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4857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759790008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5276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体育教学部</a:t>
                      </a:r>
                      <a:endParaRPr lang="en-US" altLang="en-US" sz="15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3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张馨元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845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929701127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ED"/>
                    </a:solidFill>
                  </a:tcPr>
                </a:tc>
              </a:tr>
            </a:tbl>
          </a:graphicData>
        </a:graphic>
      </p:graphicFrame>
      <p:sp>
        <p:nvSpPr>
          <p:cNvPr id="448" name="textbox 448"/>
          <p:cNvSpPr/>
          <p:nvPr/>
        </p:nvSpPr>
        <p:spPr>
          <a:xfrm>
            <a:off x="6497384" y="776726"/>
            <a:ext cx="4755515" cy="26943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702945" algn="l" rtl="0" eaLnBrk="0">
              <a:lnSpc>
                <a:spcPct val="97000"/>
              </a:lnSpc>
            </a:pPr>
            <a:r>
              <a:rPr sz="4400" b="1" kern="0" spc="-1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如有操作疑问</a:t>
            </a:r>
            <a:endParaRPr lang="en-US" altLang="en-US" sz="44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1325"/>
              </a:spcBef>
            </a:pPr>
            <a:r>
              <a:rPr sz="4400" b="1" kern="0" spc="-1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请加入各院部/组织</a:t>
            </a:r>
            <a:endParaRPr lang="en-US" altLang="en-US" sz="44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1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657985" algn="l" rtl="0" eaLnBrk="0">
              <a:lnSpc>
                <a:spcPct val="98000"/>
              </a:lnSpc>
            </a:pPr>
            <a:r>
              <a:rPr sz="4400" b="1" kern="0" spc="-1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QQ群</a:t>
            </a:r>
            <a:endParaRPr lang="en-US" altLang="en-US" sz="4400" dirty="0"/>
          </a:p>
        </p:txBody>
      </p:sp>
      <p:sp>
        <p:nvSpPr>
          <p:cNvPr id="450" name="textbox 450"/>
          <p:cNvSpPr/>
          <p:nvPr/>
        </p:nvSpPr>
        <p:spPr>
          <a:xfrm>
            <a:off x="7034885" y="5151780"/>
            <a:ext cx="4284345" cy="899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89000"/>
              </a:lnSpc>
            </a:pPr>
            <a:r>
              <a:rPr sz="2400" b="1" kern="0" spc="-9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“第二课堂成绩单”项目办</a:t>
            </a:r>
            <a:r>
              <a:rPr sz="2400" b="1" kern="0" spc="-10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公室</a:t>
            </a:r>
            <a:endParaRPr lang="en-US" altLang="en-US" sz="2400" dirty="0"/>
          </a:p>
          <a:p>
            <a:pPr marL="1377950" algn="l" rtl="0" eaLnBrk="0">
              <a:lnSpc>
                <a:spcPts val="4320"/>
              </a:lnSpc>
            </a:pP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altLang="zh-CN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10" name="textbox 10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12" name="textbox 12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14" name="textbox 14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1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18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22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26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21600000">
            <a:off x="876249" y="1756917"/>
            <a:ext cx="9445803" cy="4864671"/>
            <a:chOff x="0" y="0"/>
            <a:chExt cx="9445803" cy="4864671"/>
          </a:xfrm>
        </p:grpSpPr>
        <p:sp>
          <p:nvSpPr>
            <p:cNvPr id="36" name="path"/>
            <p:cNvSpPr/>
            <p:nvPr/>
          </p:nvSpPr>
          <p:spPr>
            <a:xfrm>
              <a:off x="0" y="0"/>
              <a:ext cx="9445803" cy="1128395"/>
            </a:xfrm>
            <a:custGeom>
              <a:avLst/>
              <a:gdLst/>
              <a:ahLst/>
              <a:cxnLst/>
              <a:rect l="0" t="0" r="0" b="0"/>
              <a:pathLst>
                <a:path w="14875" h="1777">
                  <a:moveTo>
                    <a:pt x="0" y="1031"/>
                  </a:moveTo>
                  <a:lnTo>
                    <a:pt x="3399" y="1031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031"/>
                  </a:lnTo>
                  <a:close/>
                </a:path>
                <a:path w="14875" h="1777">
                  <a:moveTo>
                    <a:pt x="3399" y="1031"/>
                  </a:moveTo>
                  <a:lnTo>
                    <a:pt x="6976" y="1031"/>
                  </a:lnTo>
                  <a:lnTo>
                    <a:pt x="6976" y="0"/>
                  </a:lnTo>
                  <a:lnTo>
                    <a:pt x="3399" y="0"/>
                  </a:lnTo>
                  <a:lnTo>
                    <a:pt x="3399" y="1031"/>
                  </a:lnTo>
                  <a:close/>
                </a:path>
                <a:path w="14875" h="1777">
                  <a:moveTo>
                    <a:pt x="6976" y="1031"/>
                  </a:moveTo>
                  <a:lnTo>
                    <a:pt x="8234" y="1031"/>
                  </a:lnTo>
                  <a:lnTo>
                    <a:pt x="8234" y="0"/>
                  </a:lnTo>
                  <a:lnTo>
                    <a:pt x="6976" y="0"/>
                  </a:lnTo>
                  <a:lnTo>
                    <a:pt x="6976" y="1031"/>
                  </a:lnTo>
                  <a:close/>
                </a:path>
                <a:path w="14875" h="1777">
                  <a:moveTo>
                    <a:pt x="8234" y="1031"/>
                  </a:moveTo>
                  <a:lnTo>
                    <a:pt x="11465" y="1031"/>
                  </a:lnTo>
                  <a:lnTo>
                    <a:pt x="11465" y="0"/>
                  </a:lnTo>
                  <a:lnTo>
                    <a:pt x="8234" y="0"/>
                  </a:lnTo>
                  <a:lnTo>
                    <a:pt x="8234" y="1031"/>
                  </a:lnTo>
                  <a:close/>
                </a:path>
                <a:path w="14875" h="1777">
                  <a:moveTo>
                    <a:pt x="11464" y="1031"/>
                  </a:moveTo>
                  <a:lnTo>
                    <a:pt x="14875" y="1031"/>
                  </a:lnTo>
                  <a:lnTo>
                    <a:pt x="14875" y="0"/>
                  </a:lnTo>
                  <a:lnTo>
                    <a:pt x="11464" y="0"/>
                  </a:lnTo>
                  <a:lnTo>
                    <a:pt x="11464" y="1031"/>
                  </a:lnTo>
                  <a:close/>
                </a:path>
                <a:path w="14875" h="1777">
                  <a:moveTo>
                    <a:pt x="0" y="1777"/>
                  </a:moveTo>
                  <a:lnTo>
                    <a:pt x="3399" y="1777"/>
                  </a:lnTo>
                  <a:lnTo>
                    <a:pt x="3399" y="1031"/>
                  </a:lnTo>
                  <a:lnTo>
                    <a:pt x="0" y="1031"/>
                  </a:lnTo>
                  <a:lnTo>
                    <a:pt x="0" y="1777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"/>
            <p:cNvSpPr/>
            <p:nvPr/>
          </p:nvSpPr>
          <p:spPr>
            <a:xfrm>
              <a:off x="2158796" y="655192"/>
              <a:ext cx="7287006" cy="473202"/>
            </a:xfrm>
            <a:custGeom>
              <a:avLst/>
              <a:gdLst/>
              <a:ahLst/>
              <a:cxnLst/>
              <a:rect l="0" t="0" r="0" b="0"/>
              <a:pathLst>
                <a:path w="11475" h="745">
                  <a:moveTo>
                    <a:pt x="0" y="745"/>
                  </a:moveTo>
                  <a:lnTo>
                    <a:pt x="3576" y="745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11475" h="745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745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745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"/>
            <p:cNvSpPr/>
            <p:nvPr/>
          </p:nvSpPr>
          <p:spPr>
            <a:xfrm>
              <a:off x="5229149" y="891794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1128395"/>
              <a:ext cx="2158745" cy="473202"/>
            </a:xfrm>
            <a:custGeom>
              <a:avLst/>
              <a:gdLst/>
              <a:ahLst/>
              <a:cxnLst/>
              <a:rect l="0" t="0" r="0" b="0"/>
              <a:pathLst>
                <a:path w="3399" h="745">
                  <a:moveTo>
                    <a:pt x="0" y="745"/>
                  </a:moveTo>
                  <a:lnTo>
                    <a:pt x="3399" y="745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"/>
            <p:cNvSpPr/>
            <p:nvPr/>
          </p:nvSpPr>
          <p:spPr>
            <a:xfrm>
              <a:off x="2158796" y="1128395"/>
              <a:ext cx="7287006" cy="473202"/>
            </a:xfrm>
            <a:custGeom>
              <a:avLst/>
              <a:gdLst/>
              <a:ahLst/>
              <a:cxnLst/>
              <a:rect l="0" t="0" r="0" b="0"/>
              <a:pathLst>
                <a:path w="11475" h="745">
                  <a:moveTo>
                    <a:pt x="0" y="745"/>
                  </a:moveTo>
                  <a:lnTo>
                    <a:pt x="3576" y="745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11475" h="745">
                  <a:moveTo>
                    <a:pt x="3576" y="372"/>
                  </a:moveTo>
                  <a:lnTo>
                    <a:pt x="4835" y="372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372"/>
                  </a:lnTo>
                  <a:close/>
                </a:path>
                <a:path w="11475" h="745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745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"/>
            <p:cNvSpPr/>
            <p:nvPr/>
          </p:nvSpPr>
          <p:spPr>
            <a:xfrm>
              <a:off x="4429810" y="1364996"/>
              <a:ext cx="5015992" cy="236601"/>
            </a:xfrm>
            <a:custGeom>
              <a:avLst/>
              <a:gdLst/>
              <a:ahLst/>
              <a:cxnLst/>
              <a:rect l="0" t="0" r="0" b="0"/>
              <a:pathLst>
                <a:path w="7899" h="372">
                  <a:moveTo>
                    <a:pt x="0" y="372"/>
                  </a:moveTo>
                  <a:lnTo>
                    <a:pt x="1258" y="372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7899" h="372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372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"/>
            <p:cNvSpPr/>
            <p:nvPr/>
          </p:nvSpPr>
          <p:spPr>
            <a:xfrm>
              <a:off x="0" y="1601597"/>
              <a:ext cx="2158745" cy="946276"/>
            </a:xfrm>
            <a:custGeom>
              <a:avLst/>
              <a:gdLst/>
              <a:ahLst/>
              <a:cxnLst/>
              <a:rect l="0" t="0" r="0" b="0"/>
              <a:pathLst>
                <a:path w="3399" h="1490">
                  <a:moveTo>
                    <a:pt x="0" y="1490"/>
                  </a:moveTo>
                  <a:lnTo>
                    <a:pt x="3399" y="149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"/>
            <p:cNvSpPr/>
            <p:nvPr/>
          </p:nvSpPr>
          <p:spPr>
            <a:xfrm>
              <a:off x="2158796" y="1601470"/>
              <a:ext cx="7287006" cy="946404"/>
            </a:xfrm>
            <a:custGeom>
              <a:avLst/>
              <a:gdLst/>
              <a:ahLst/>
              <a:cxnLst/>
              <a:rect l="0" t="0" r="0" b="0"/>
              <a:pathLst>
                <a:path w="11475" h="1490">
                  <a:moveTo>
                    <a:pt x="0" y="1490"/>
                  </a:moveTo>
                  <a:lnTo>
                    <a:pt x="3576" y="149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  <a:path w="11475" h="1490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1490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1490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"/>
            <p:cNvSpPr/>
            <p:nvPr/>
          </p:nvSpPr>
          <p:spPr>
            <a:xfrm>
              <a:off x="5229149" y="1838071"/>
              <a:ext cx="4216653" cy="236600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"/>
            <p:cNvSpPr/>
            <p:nvPr/>
          </p:nvSpPr>
          <p:spPr>
            <a:xfrm>
              <a:off x="4429810" y="2074671"/>
              <a:ext cx="5015992" cy="473202"/>
            </a:xfrm>
            <a:custGeom>
              <a:avLst/>
              <a:gdLst/>
              <a:ahLst/>
              <a:cxnLst/>
              <a:rect l="0" t="0" r="0" b="0"/>
              <a:pathLst>
                <a:path w="7899" h="745">
                  <a:moveTo>
                    <a:pt x="0" y="745"/>
                  </a:moveTo>
                  <a:lnTo>
                    <a:pt x="1258" y="745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7899" h="745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745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"/>
            <p:cNvSpPr/>
            <p:nvPr/>
          </p:nvSpPr>
          <p:spPr>
            <a:xfrm>
              <a:off x="5229149" y="2311273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" name="path"/>
            <p:cNvSpPr/>
            <p:nvPr/>
          </p:nvSpPr>
          <p:spPr>
            <a:xfrm>
              <a:off x="0" y="2548001"/>
              <a:ext cx="2158745" cy="946277"/>
            </a:xfrm>
            <a:custGeom>
              <a:avLst/>
              <a:gdLst/>
              <a:ahLst/>
              <a:cxnLst/>
              <a:rect l="0" t="0" r="0" b="0"/>
              <a:pathLst>
                <a:path w="3399" h="1490">
                  <a:moveTo>
                    <a:pt x="0" y="1490"/>
                  </a:moveTo>
                  <a:lnTo>
                    <a:pt x="3399" y="149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path"/>
            <p:cNvSpPr/>
            <p:nvPr/>
          </p:nvSpPr>
          <p:spPr>
            <a:xfrm>
              <a:off x="2158796" y="2547873"/>
              <a:ext cx="7287006" cy="946404"/>
            </a:xfrm>
            <a:custGeom>
              <a:avLst/>
              <a:gdLst/>
              <a:ahLst/>
              <a:cxnLst/>
              <a:rect l="0" t="0" r="0" b="0"/>
              <a:pathLst>
                <a:path w="11475" h="1490">
                  <a:moveTo>
                    <a:pt x="0" y="1490"/>
                  </a:moveTo>
                  <a:lnTo>
                    <a:pt x="3576" y="149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  <a:path w="11475" h="1490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1490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1490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path"/>
            <p:cNvSpPr/>
            <p:nvPr/>
          </p:nvSpPr>
          <p:spPr>
            <a:xfrm>
              <a:off x="5229149" y="2784475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path"/>
            <p:cNvSpPr/>
            <p:nvPr/>
          </p:nvSpPr>
          <p:spPr>
            <a:xfrm>
              <a:off x="4429810" y="3021075"/>
              <a:ext cx="5015992" cy="473202"/>
            </a:xfrm>
            <a:custGeom>
              <a:avLst/>
              <a:gdLst/>
              <a:ahLst/>
              <a:cxnLst/>
              <a:rect l="0" t="0" r="0" b="0"/>
              <a:pathLst>
                <a:path w="7899" h="745">
                  <a:moveTo>
                    <a:pt x="0" y="745"/>
                  </a:moveTo>
                  <a:lnTo>
                    <a:pt x="1258" y="745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7899" h="745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745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"/>
            <p:cNvSpPr/>
            <p:nvPr/>
          </p:nvSpPr>
          <p:spPr>
            <a:xfrm>
              <a:off x="5229149" y="3257677"/>
              <a:ext cx="4216653" cy="236600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"/>
            <p:cNvSpPr/>
            <p:nvPr/>
          </p:nvSpPr>
          <p:spPr>
            <a:xfrm>
              <a:off x="0" y="3494214"/>
              <a:ext cx="2158745" cy="724153"/>
            </a:xfrm>
            <a:custGeom>
              <a:avLst/>
              <a:gdLst/>
              <a:ahLst/>
              <a:cxnLst/>
              <a:rect l="0" t="0" r="0" b="0"/>
              <a:pathLst>
                <a:path w="3399" h="1140">
                  <a:moveTo>
                    <a:pt x="0" y="1140"/>
                  </a:moveTo>
                  <a:lnTo>
                    <a:pt x="3399" y="114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"/>
            <p:cNvSpPr/>
            <p:nvPr/>
          </p:nvSpPr>
          <p:spPr>
            <a:xfrm>
              <a:off x="2158796" y="3494214"/>
              <a:ext cx="7287006" cy="724153"/>
            </a:xfrm>
            <a:custGeom>
              <a:avLst/>
              <a:gdLst/>
              <a:ahLst/>
              <a:cxnLst/>
              <a:rect l="0" t="0" r="0" b="0"/>
              <a:pathLst>
                <a:path w="11475" h="1140">
                  <a:moveTo>
                    <a:pt x="0" y="1140"/>
                  </a:moveTo>
                  <a:lnTo>
                    <a:pt x="3576" y="114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140"/>
                  </a:lnTo>
                  <a:close/>
                </a:path>
                <a:path w="11475" h="1140">
                  <a:moveTo>
                    <a:pt x="3576" y="1140"/>
                  </a:moveTo>
                  <a:lnTo>
                    <a:pt x="4835" y="1140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1140"/>
                  </a:lnTo>
                  <a:close/>
                </a:path>
                <a:path w="11475" h="1140">
                  <a:moveTo>
                    <a:pt x="4835" y="555"/>
                  </a:moveTo>
                  <a:lnTo>
                    <a:pt x="8065" y="555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555"/>
                  </a:lnTo>
                  <a:close/>
                </a:path>
                <a:path w="11475" h="1140">
                  <a:moveTo>
                    <a:pt x="8065" y="555"/>
                  </a:moveTo>
                  <a:lnTo>
                    <a:pt x="11475" y="555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555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"/>
            <p:cNvSpPr/>
            <p:nvPr/>
          </p:nvSpPr>
          <p:spPr>
            <a:xfrm>
              <a:off x="5229149" y="3847147"/>
              <a:ext cx="4216653" cy="371221"/>
            </a:xfrm>
            <a:custGeom>
              <a:avLst/>
              <a:gdLst/>
              <a:ahLst/>
              <a:cxnLst/>
              <a:rect l="0" t="0" r="0" b="0"/>
              <a:pathLst>
                <a:path w="6640" h="584">
                  <a:moveTo>
                    <a:pt x="0" y="584"/>
                  </a:moveTo>
                  <a:lnTo>
                    <a:pt x="3230" y="584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584"/>
                  </a:lnTo>
                  <a:close/>
                </a:path>
                <a:path w="6640" h="584">
                  <a:moveTo>
                    <a:pt x="3229" y="584"/>
                  </a:moveTo>
                  <a:lnTo>
                    <a:pt x="6640" y="584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584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"/>
            <p:cNvSpPr/>
            <p:nvPr/>
          </p:nvSpPr>
          <p:spPr>
            <a:xfrm>
              <a:off x="0" y="4218368"/>
              <a:ext cx="2158745" cy="646302"/>
            </a:xfrm>
            <a:custGeom>
              <a:avLst/>
              <a:gdLst/>
              <a:ahLst/>
              <a:cxnLst/>
              <a:rect l="0" t="0" r="0" b="0"/>
              <a:pathLst>
                <a:path w="3399" h="1017">
                  <a:moveTo>
                    <a:pt x="0" y="1017"/>
                  </a:moveTo>
                  <a:lnTo>
                    <a:pt x="3399" y="1017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017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"/>
            <p:cNvSpPr/>
            <p:nvPr/>
          </p:nvSpPr>
          <p:spPr>
            <a:xfrm>
              <a:off x="2158796" y="4218368"/>
              <a:ext cx="7287006" cy="646302"/>
            </a:xfrm>
            <a:custGeom>
              <a:avLst/>
              <a:gdLst/>
              <a:ahLst/>
              <a:cxnLst/>
              <a:rect l="0" t="0" r="0" b="0"/>
              <a:pathLst>
                <a:path w="11475" h="1017">
                  <a:moveTo>
                    <a:pt x="0" y="1017"/>
                  </a:moveTo>
                  <a:lnTo>
                    <a:pt x="3576" y="1017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017"/>
                  </a:lnTo>
                  <a:close/>
                </a:path>
                <a:path w="11475" h="1017">
                  <a:moveTo>
                    <a:pt x="3576" y="1017"/>
                  </a:moveTo>
                  <a:lnTo>
                    <a:pt x="4835" y="1017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1017"/>
                  </a:lnTo>
                  <a:close/>
                </a:path>
                <a:path w="11475" h="1017">
                  <a:moveTo>
                    <a:pt x="4835" y="1017"/>
                  </a:moveTo>
                  <a:lnTo>
                    <a:pt x="8065" y="1017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1017"/>
                  </a:lnTo>
                  <a:close/>
                </a:path>
                <a:path w="11475" h="1017">
                  <a:moveTo>
                    <a:pt x="8065" y="1017"/>
                  </a:moveTo>
                  <a:lnTo>
                    <a:pt x="11475" y="1017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1017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787908" y="1610867"/>
          <a:ext cx="9540239" cy="5043796"/>
        </p:xfrm>
        <a:graphic>
          <a:graphicData uri="http://schemas.openxmlformats.org/drawingml/2006/table">
            <a:tbl>
              <a:tblPr/>
              <a:tblGrid>
                <a:gridCol w="2264410"/>
                <a:gridCol w="2216150"/>
                <a:gridCol w="805180"/>
                <a:gridCol w="2066289"/>
                <a:gridCol w="2188210"/>
              </a:tblGrid>
              <a:tr h="801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81355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部落设置参考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586740" algn="l" rtl="0" eaLnBrk="0"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任职组织/单位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239395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类别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56590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任职岗位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28650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学时赋值N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68300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学院团委部落设置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725170" algn="l" rtl="0" eaLnBrk="0">
                        <a:lnSpc>
                          <a:spcPts val="183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学生工作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336550" algn="l" rtl="0" eaLnBrk="0">
                        <a:lnSpc>
                          <a:spcPts val="83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" dirty="0"/>
                    </a:p>
                    <a:p>
                      <a:pPr marL="5270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学生兼职团干部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206375" algn="l" rtl="0" eaLnBrk="0">
                        <a:lnSpc>
                          <a:spcPct val="87000"/>
                        </a:lnSpc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辅导员助理（非勤工岗位）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</a:pPr>
                      <a:r>
                        <a:rPr sz="15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770890" algn="l" rtl="0" eaLnBrk="0">
                        <a:lnSpc>
                          <a:spcPts val="181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新增部落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" dirty="0"/>
                    </a:p>
                    <a:p>
                      <a:pPr marL="346710" indent="-3302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各级各类助理岗位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5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（非勤工助学岗位）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学生助理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4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252095" algn="l" rtl="0" eaLnBrk="0">
                        <a:lnSpc>
                          <a:spcPct val="99000"/>
                        </a:lnSpc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学生助理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880745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28295" algn="l" rtl="0" eaLnBrk="0">
                        <a:lnSpc>
                          <a:spcPts val="181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职能业务类学生组织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00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5209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4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66445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827405" algn="l" rtl="0" eaLnBrk="0">
                        <a:lnSpc>
                          <a:spcPts val="181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学生会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ts val="1815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主席团成员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5209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主席团成员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4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766445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72517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学生社团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0" dirty="0"/>
                    </a:p>
                    <a:p>
                      <a:pPr marL="336550" algn="l" rtl="0" eaLnBrk="0">
                        <a:lnSpc>
                          <a:spcPts val="1205"/>
                        </a:lnSpc>
                        <a:spcBef>
                          <a:spcPts val="5"/>
                        </a:spcBef>
                        <a:tabLst>
                          <a:tab pos="539115" algn="l"/>
                        </a:tabLst>
                      </a:pPr>
                      <a:r>
                        <a:rPr sz="1000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657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0393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8000"/>
                        </a:lnSpc>
                      </a:pPr>
                      <a:endParaRPr lang="en-US" altLang="en-US" sz="100" dirty="0"/>
                    </a:p>
                    <a:p>
                      <a:pPr marL="208915" algn="l" rtl="0" eaLnBrk="0">
                        <a:lnSpc>
                          <a:spcPct val="9100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党支部-新增学院学生</a:t>
                      </a:r>
                      <a:endParaRPr lang="en-US" altLang="en-US" sz="1500" dirty="0"/>
                    </a:p>
                    <a:p>
                      <a:pPr marL="666115" algn="l" rtl="0" eaLnBrk="0">
                        <a:lnSpc>
                          <a:spcPct val="8900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党总支部落</a:t>
                      </a:r>
                      <a:endParaRPr lang="en-US" altLang="en-US" sz="1500" dirty="0"/>
                    </a:p>
                    <a:p>
                      <a:pPr marL="16446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其他、团支部部落设置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marL="21717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党、团、班学生组织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304800" algn="l" rtl="0" eaLnBrk="0">
                        <a:lnSpc>
                          <a:spcPts val="88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08610" algn="l" rtl="0" eaLnBrk="0">
                        <a:lnSpc>
                          <a:spcPts val="181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书记、班长/委员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87566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18/14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" name="textbox 80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82" name="textbox 82"/>
          <p:cNvSpPr/>
          <p:nvPr/>
        </p:nvSpPr>
        <p:spPr>
          <a:xfrm>
            <a:off x="3238500" y="1089659"/>
            <a:ext cx="5715000" cy="4318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1191260" algn="l" rtl="0" eaLnBrk="0">
              <a:lnSpc>
                <a:spcPct val="97000"/>
              </a:lnSpc>
              <a:spcBef>
                <a:spcPts val="5"/>
              </a:spcBef>
            </a:pPr>
            <a:r>
              <a:rPr sz="2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“石光系统”部落设置参考</a:t>
            </a:r>
            <a:endParaRPr lang="en-US" altLang="en-US" sz="2400" dirty="0"/>
          </a:p>
        </p:txBody>
      </p:sp>
      <p:sp>
        <p:nvSpPr>
          <p:cNvPr id="84" name="rect"/>
          <p:cNvSpPr/>
          <p:nvPr/>
        </p:nvSpPr>
        <p:spPr>
          <a:xfrm>
            <a:off x="4760975" y="646176"/>
            <a:ext cx="6835012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rect"/>
          <p:cNvSpPr/>
          <p:nvPr/>
        </p:nvSpPr>
        <p:spPr>
          <a:xfrm>
            <a:off x="869899" y="1750567"/>
            <a:ext cx="9458452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" y="65532"/>
            <a:ext cx="274193" cy="274193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4"/>
          <p:cNvGraphicFramePr>
            <a:graphicFrameLocks noGrp="1"/>
          </p:cNvGraphicFramePr>
          <p:nvPr/>
        </p:nvGraphicFramePr>
        <p:xfrm>
          <a:off x="726948" y="1828800"/>
          <a:ext cx="10858500" cy="4449445"/>
        </p:xfrm>
        <a:graphic>
          <a:graphicData uri="http://schemas.openxmlformats.org/drawingml/2006/table">
            <a:tbl>
              <a:tblPr/>
              <a:tblGrid>
                <a:gridCol w="10858500"/>
              </a:tblGrid>
              <a:tr h="4439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73990" algn="l" rtl="0" eaLnBrk="0">
                        <a:lnSpc>
                          <a:spcPct val="92000"/>
                        </a:lnSpc>
                      </a:pPr>
                      <a:r>
                        <a:rPr sz="26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2600" kern="0" spc="66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任职组织负责人完成任职组织内设机构（部门</a:t>
                      </a:r>
                      <a:r>
                        <a:rPr sz="2400" kern="0" spc="-2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）设置</a:t>
                      </a:r>
                      <a:endParaRPr lang="en-US" altLang="en-US" sz="2400" dirty="0"/>
                    </a:p>
                    <a:p>
                      <a:pPr marL="158750" algn="l" rtl="0" eaLnBrk="0">
                        <a:lnSpc>
                          <a:spcPct val="85000"/>
                        </a:lnSpc>
                        <a:spcBef>
                          <a:spcPts val="1455"/>
                        </a:spcBef>
                      </a:pPr>
                      <a:r>
                        <a:rPr sz="2600" kern="0" spc="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2600" kern="0" spc="66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</a:t>
                      </a:r>
                      <a:r>
                        <a:rPr sz="24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职组织成员加入部落并完成部门分配</a:t>
                      </a:r>
                      <a:endParaRPr lang="en-US" altLang="en-US" sz="2400" dirty="0"/>
                    </a:p>
                    <a:p>
                      <a:pPr marL="162560" algn="l" rtl="0" eaLnBrk="0">
                        <a:lnSpc>
                          <a:spcPts val="4320"/>
                        </a:lnSpc>
                      </a:pPr>
                      <a:r>
                        <a:rPr sz="2600" kern="0" spc="-10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2600" kern="0" spc="72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任职组织负责人完成学生任职管理。</a:t>
                      </a:r>
                      <a:endParaRPr lang="en-US" altLang="en-US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6" name="textbox 96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98" name="textbox 98"/>
          <p:cNvSpPr/>
          <p:nvPr/>
        </p:nvSpPr>
        <p:spPr>
          <a:xfrm>
            <a:off x="3238500" y="1089659"/>
            <a:ext cx="5715000" cy="4318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500" dirty="0"/>
          </a:p>
          <a:p>
            <a:pPr marL="1191260" algn="l" rtl="0" eaLnBrk="0">
              <a:lnSpc>
                <a:spcPct val="97000"/>
              </a:lnSpc>
              <a:spcBef>
                <a:spcPts val="0"/>
              </a:spcBef>
            </a:pPr>
            <a:r>
              <a:rPr sz="24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“石光系统”完善信息步骤</a:t>
            </a:r>
            <a:endParaRPr lang="en-US" altLang="en-US" sz="2400" dirty="0"/>
          </a:p>
        </p:txBody>
      </p:sp>
      <p:sp>
        <p:nvSpPr>
          <p:cNvPr id="10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3023" y="2179319"/>
            <a:ext cx="10030968" cy="4226052"/>
          </a:xfrm>
          <a:prstGeom prst="rect">
            <a:avLst/>
          </a:prstGeom>
        </p:spPr>
      </p:pic>
      <p:graphicFrame>
        <p:nvGraphicFramePr>
          <p:cNvPr id="110" name="table 110"/>
          <p:cNvGraphicFramePr>
            <a:graphicFrameLocks noGrp="1"/>
          </p:cNvGraphicFramePr>
          <p:nvPr/>
        </p:nvGraphicFramePr>
        <p:xfrm>
          <a:off x="4349495" y="4370832"/>
          <a:ext cx="6276975" cy="1852929"/>
        </p:xfrm>
        <a:graphic>
          <a:graphicData uri="http://schemas.openxmlformats.org/drawingml/2006/table">
            <a:tbl>
              <a:tblPr/>
              <a:tblGrid>
                <a:gridCol w="6276975"/>
              </a:tblGrid>
              <a:tr h="18434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0001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!!! 核对任职组织类别</a:t>
                      </a:r>
                      <a:r>
                        <a:rPr sz="27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及级别</a:t>
                      </a:r>
                      <a:endParaRPr lang="en-US" altLang="en-US" sz="2700" dirty="0"/>
                    </a:p>
                    <a:p>
                      <a:pPr marL="164465" indent="7620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2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为兼容“石光”系统原有设置，</a:t>
                      </a:r>
                      <a:r>
                        <a:rPr sz="2000" kern="0" spc="3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个别名称不一</a:t>
                      </a:r>
                      <a:r>
                        <a:rPr sz="20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致，对    </a:t>
                      </a:r>
                      <a:r>
                        <a:rPr sz="20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应关系如下：</a:t>
                      </a:r>
                      <a:endParaRPr lang="en-US" altLang="en-US" sz="2000" dirty="0"/>
                    </a:p>
                    <a:p>
                      <a:pPr marL="189865" algn="l" rtl="0" eaLnBrk="0">
                        <a:lnSpc>
                          <a:spcPct val="95000"/>
                        </a:lnSpc>
                        <a:spcBef>
                          <a:spcPts val="45"/>
                        </a:spcBef>
                      </a:pP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1、学生部门（对应：学生工作）</a:t>
                      </a:r>
                      <a:endParaRPr lang="en-US" altLang="en-US" sz="2000" dirty="0"/>
                    </a:p>
                    <a:p>
                      <a:pPr marL="178435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</a:t>
                      </a:r>
                      <a:r>
                        <a:rPr sz="2000" kern="0" spc="-3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团支部  （对应：党、团、班学生组织）</a:t>
                      </a:r>
                      <a:endParaRPr lang="en-US" altLang="en-US" sz="2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85A"/>
                    </a:solidFill>
                  </a:tcPr>
                </a:tc>
              </a:tr>
            </a:tbl>
          </a:graphicData>
        </a:graphic>
      </p:graphicFrame>
      <p:sp>
        <p:nvSpPr>
          <p:cNvPr id="112" name="textbox 112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sp>
        <p:nvSpPr>
          <p:cNvPr id="114" name="textbox 11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16" name="table 11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" name="path"/>
          <p:cNvSpPr/>
          <p:nvPr/>
        </p:nvSpPr>
        <p:spPr>
          <a:xfrm>
            <a:off x="8980931" y="3704844"/>
            <a:ext cx="268224" cy="626364"/>
          </a:xfrm>
          <a:custGeom>
            <a:avLst/>
            <a:gdLst/>
            <a:ahLst/>
            <a:cxnLst/>
            <a:rect l="0" t="0" r="0" b="0"/>
            <a:pathLst>
              <a:path w="422" h="986">
                <a:moveTo>
                  <a:pt x="0" y="211"/>
                </a:moveTo>
                <a:lnTo>
                  <a:pt x="211" y="0"/>
                </a:lnTo>
                <a:lnTo>
                  <a:pt x="422" y="211"/>
                </a:lnTo>
                <a:lnTo>
                  <a:pt x="261" y="211"/>
                </a:lnTo>
                <a:lnTo>
                  <a:pt x="261" y="986"/>
                </a:lnTo>
                <a:lnTo>
                  <a:pt x="160" y="986"/>
                </a:lnTo>
                <a:lnTo>
                  <a:pt x="160" y="211"/>
                </a:lnTo>
                <a:lnTo>
                  <a:pt x="0" y="21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path"/>
          <p:cNvSpPr/>
          <p:nvPr/>
        </p:nvSpPr>
        <p:spPr>
          <a:xfrm>
            <a:off x="5522975" y="3810000"/>
            <a:ext cx="268224" cy="521208"/>
          </a:xfrm>
          <a:custGeom>
            <a:avLst/>
            <a:gdLst/>
            <a:ahLst/>
            <a:cxnLst/>
            <a:rect l="0" t="0" r="0" b="0"/>
            <a:pathLst>
              <a:path w="422" h="820">
                <a:moveTo>
                  <a:pt x="0" y="211"/>
                </a:moveTo>
                <a:lnTo>
                  <a:pt x="211" y="0"/>
                </a:lnTo>
                <a:lnTo>
                  <a:pt x="422" y="211"/>
                </a:lnTo>
                <a:lnTo>
                  <a:pt x="261" y="211"/>
                </a:lnTo>
                <a:lnTo>
                  <a:pt x="261" y="820"/>
                </a:lnTo>
                <a:lnTo>
                  <a:pt x="160" y="820"/>
                </a:lnTo>
                <a:lnTo>
                  <a:pt x="160" y="211"/>
                </a:lnTo>
                <a:lnTo>
                  <a:pt x="0" y="21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1065682" y="4604994"/>
            <a:ext cx="185420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3540252" y="2150364"/>
            <a:ext cx="7997952" cy="4352544"/>
            <a:chOff x="0" y="0"/>
            <a:chExt cx="7997952" cy="4352544"/>
          </a:xfrm>
        </p:grpSpPr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997952" cy="4352544"/>
            </a:xfrm>
            <a:prstGeom prst="rect">
              <a:avLst/>
            </a:prstGeom>
          </p:spPr>
        </p:pic>
        <p:sp>
          <p:nvSpPr>
            <p:cNvPr id="134" name="textbox 134"/>
            <p:cNvSpPr/>
            <p:nvPr/>
          </p:nvSpPr>
          <p:spPr>
            <a:xfrm>
              <a:off x="-12700" y="-12700"/>
              <a:ext cx="8023859" cy="4451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5335905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573023" y="2179319"/>
            <a:ext cx="2852928" cy="4226052"/>
            <a:chOff x="0" y="0"/>
            <a:chExt cx="2852928" cy="4226052"/>
          </a:xfrm>
        </p:grpSpPr>
        <p:pic>
          <p:nvPicPr>
            <p:cNvPr id="136" name="picture 1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852928" cy="4226052"/>
            </a:xfrm>
            <a:prstGeom prst="rect">
              <a:avLst/>
            </a:prstGeom>
          </p:spPr>
        </p:pic>
        <p:sp>
          <p:nvSpPr>
            <p:cNvPr id="138" name="textbox 138"/>
            <p:cNvSpPr/>
            <p:nvPr/>
          </p:nvSpPr>
          <p:spPr>
            <a:xfrm>
              <a:off x="-12700" y="-12700"/>
              <a:ext cx="2878454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51752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140" name="textbox 140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sp>
        <p:nvSpPr>
          <p:cNvPr id="142" name="textbox 142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44" name="table 144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2276855"/>
            <a:ext cx="11430000" cy="4183379"/>
          </a:xfrm>
          <a:prstGeom prst="rect">
            <a:avLst/>
          </a:prstGeom>
        </p:spPr>
      </p:pic>
      <p:graphicFrame>
        <p:nvGraphicFramePr>
          <p:cNvPr id="156" name="table 156"/>
          <p:cNvGraphicFramePr>
            <a:graphicFrameLocks noGrp="1"/>
          </p:cNvGraphicFramePr>
          <p:nvPr/>
        </p:nvGraphicFramePr>
        <p:xfrm>
          <a:off x="3576828" y="3549396"/>
          <a:ext cx="8206740" cy="2919729"/>
        </p:xfrm>
        <a:graphic>
          <a:graphicData uri="http://schemas.openxmlformats.org/drawingml/2006/table">
            <a:tbl>
              <a:tblPr/>
              <a:tblGrid>
                <a:gridCol w="8206740"/>
              </a:tblGrid>
              <a:tr h="2913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8" name="textbox 158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62017" y="4943855"/>
            <a:ext cx="207264" cy="789076"/>
          </a:xfrm>
          <a:prstGeom prst="rect">
            <a:avLst/>
          </a:prstGeom>
        </p:spPr>
      </p:pic>
      <p:graphicFrame>
        <p:nvGraphicFramePr>
          <p:cNvPr id="162" name="table 162"/>
          <p:cNvGraphicFramePr>
            <a:graphicFrameLocks noGrp="1"/>
          </p:cNvGraphicFramePr>
          <p:nvPr/>
        </p:nvGraphicFramePr>
        <p:xfrm>
          <a:off x="4052315" y="5724144"/>
          <a:ext cx="7253605" cy="411480"/>
        </p:xfrm>
        <a:graphic>
          <a:graphicData uri="http://schemas.openxmlformats.org/drawingml/2006/table">
            <a:tbl>
              <a:tblPr>
                <a:solidFill>
                  <a:srgbClr val="61BDCD"/>
                </a:solidFill>
              </a:tblPr>
              <a:tblGrid>
                <a:gridCol w="7253605"/>
              </a:tblGrid>
              <a:tr h="401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3740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团支部部落，建议设置“团支委</a:t>
                      </a:r>
                      <a:r>
                        <a:rPr sz="1800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、班委会”机构，调整委员进此机构</a:t>
                      </a:r>
                      <a:endParaRPr lang="en-US" altLang="en-US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</a:tr>
            </a:tbl>
          </a:graphicData>
        </a:graphic>
      </p:graphicFrame>
      <p:sp>
        <p:nvSpPr>
          <p:cNvPr id="164" name="textbox 16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66" name="table 16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path"/>
          <p:cNvSpPr/>
          <p:nvPr/>
        </p:nvSpPr>
        <p:spPr>
          <a:xfrm>
            <a:off x="1720595" y="3549396"/>
            <a:ext cx="1495043" cy="371855"/>
          </a:xfrm>
          <a:custGeom>
            <a:avLst/>
            <a:gdLst/>
            <a:ahLst/>
            <a:cxnLst/>
            <a:rect l="0" t="0" r="0" b="0"/>
            <a:pathLst>
              <a:path w="2354" h="585">
                <a:moveTo>
                  <a:pt x="15" y="569"/>
                </a:moveTo>
                <a:lnTo>
                  <a:pt x="2338" y="569"/>
                </a:lnTo>
                <a:lnTo>
                  <a:pt x="2338" y="15"/>
                </a:lnTo>
                <a:lnTo>
                  <a:pt x="15" y="15"/>
                </a:lnTo>
                <a:lnTo>
                  <a:pt x="15" y="569"/>
                </a:lnTo>
                <a:close/>
              </a:path>
            </a:pathLst>
          </a:custGeom>
          <a:noFill/>
          <a:ln w="19811" cap="flat">
            <a:solidFill>
              <a:srgbClr val="C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13703" y="2159507"/>
            <a:ext cx="2065020" cy="432663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213103" y="2159507"/>
            <a:ext cx="2061972" cy="4320540"/>
            <a:chOff x="0" y="0"/>
            <a:chExt cx="2061972" cy="4320540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096" y="0"/>
              <a:ext cx="2049779" cy="4320540"/>
            </a:xfrm>
            <a:prstGeom prst="rect">
              <a:avLst/>
            </a:prstGeom>
          </p:spPr>
        </p:pic>
        <p:sp>
          <p:nvSpPr>
            <p:cNvPr id="182" name="path"/>
            <p:cNvSpPr/>
            <p:nvPr/>
          </p:nvSpPr>
          <p:spPr>
            <a:xfrm>
              <a:off x="0" y="2019300"/>
              <a:ext cx="2061972" cy="903731"/>
            </a:xfrm>
            <a:custGeom>
              <a:avLst/>
              <a:gdLst/>
              <a:ahLst/>
              <a:cxnLst/>
              <a:rect l="0" t="0" r="0" b="0"/>
              <a:pathLst>
                <a:path w="3247" h="1423">
                  <a:moveTo>
                    <a:pt x="9" y="1413"/>
                  </a:moveTo>
                  <a:lnTo>
                    <a:pt x="3237" y="1413"/>
                  </a:lnTo>
                  <a:lnTo>
                    <a:pt x="3237" y="9"/>
                  </a:lnTo>
                  <a:lnTo>
                    <a:pt x="9" y="9"/>
                  </a:lnTo>
                  <a:lnTo>
                    <a:pt x="9" y="1413"/>
                  </a:lnTo>
                  <a:close/>
                </a:path>
              </a:pathLst>
            </a:custGeom>
            <a:noFill/>
            <a:ln w="12192" cap="flat">
              <a:solidFill>
                <a:srgbClr val="C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textbox 184"/>
            <p:cNvSpPr/>
            <p:nvPr/>
          </p:nvSpPr>
          <p:spPr>
            <a:xfrm>
              <a:off x="1570484" y="551554"/>
              <a:ext cx="407669" cy="28555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600" dirty="0"/>
            </a:p>
            <a:p>
              <a:pPr algn="r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2400" b="1" kern="0" spc="-14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 dirty="0"/>
            </a:p>
          </p:txBody>
        </p:sp>
        <p:sp>
          <p:nvSpPr>
            <p:cNvPr id="186" name="path"/>
            <p:cNvSpPr/>
            <p:nvPr/>
          </p:nvSpPr>
          <p:spPr>
            <a:xfrm>
              <a:off x="0" y="231648"/>
              <a:ext cx="2061972" cy="298704"/>
            </a:xfrm>
            <a:custGeom>
              <a:avLst/>
              <a:gdLst/>
              <a:ahLst/>
              <a:cxnLst/>
              <a:rect l="0" t="0" r="0" b="0"/>
              <a:pathLst>
                <a:path w="3247" h="470">
                  <a:moveTo>
                    <a:pt x="9" y="460"/>
                  </a:moveTo>
                  <a:lnTo>
                    <a:pt x="3237" y="460"/>
                  </a:lnTo>
                  <a:lnTo>
                    <a:pt x="3237" y="9"/>
                  </a:lnTo>
                  <a:lnTo>
                    <a:pt x="9" y="9"/>
                  </a:lnTo>
                  <a:lnTo>
                    <a:pt x="9" y="460"/>
                  </a:lnTo>
                  <a:close/>
                </a:path>
              </a:pathLst>
            </a:custGeom>
            <a:noFill/>
            <a:ln w="12192" cap="flat">
              <a:solidFill>
                <a:srgbClr val="C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8" name="textbox 188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</a:t>
                      </a:r>
                      <a:r>
                        <a:rPr sz="14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任职组织负责人邀请任职组织成员加入部落并完成部</a:t>
                      </a: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门分配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2" name="textbox 192"/>
          <p:cNvSpPr/>
          <p:nvPr/>
        </p:nvSpPr>
        <p:spPr>
          <a:xfrm>
            <a:off x="5540933" y="1540814"/>
            <a:ext cx="4194809" cy="565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2、部落负责人，登录微信小程序端</a:t>
            </a:r>
            <a:endParaRPr lang="en-US" altLang="en-US" sz="1800" dirty="0"/>
          </a:p>
          <a:p>
            <a:pPr marL="344805" algn="l" rtl="0" eaLnBrk="0">
              <a:lnSpc>
                <a:spcPct val="97000"/>
              </a:lnSpc>
              <a:spcBef>
                <a:spcPts val="60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右下角，我的，部落管理，部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落成员，</a:t>
            </a:r>
            <a:endParaRPr lang="en-US" altLang="en-US" sz="1800" dirty="0"/>
          </a:p>
        </p:txBody>
      </p:sp>
      <p:sp>
        <p:nvSpPr>
          <p:cNvPr id="194" name="textbox 194"/>
          <p:cNvSpPr/>
          <p:nvPr/>
        </p:nvSpPr>
        <p:spPr>
          <a:xfrm>
            <a:off x="675538" y="1560626"/>
            <a:ext cx="3977004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335915" indent="-323215" algn="l" rtl="0" eaLnBrk="0">
              <a:lnSpc>
                <a:spcPct val="99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1、成员申请加入部落，微信小程序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首页搜索框输入部落名称</a:t>
            </a:r>
            <a:endParaRPr lang="en-US" altLang="en-US" sz="1800" dirty="0"/>
          </a:p>
        </p:txBody>
      </p:sp>
      <p:sp>
        <p:nvSpPr>
          <p:cNvPr id="19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" name="textbox 200"/>
          <p:cNvSpPr/>
          <p:nvPr/>
        </p:nvSpPr>
        <p:spPr>
          <a:xfrm>
            <a:off x="10047655" y="1815134"/>
            <a:ext cx="1107439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95"/>
              </a:lnSpc>
            </a:pP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同意加入。</a:t>
            </a:r>
            <a:endParaRPr lang="en-US" altLang="en-US" sz="1700" dirty="0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8240624" y="6150050"/>
            <a:ext cx="190500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300" b="1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300" dirty="0"/>
          </a:p>
        </p:txBody>
      </p:sp>
      <p:sp>
        <p:nvSpPr>
          <p:cNvPr id="208" name="rect"/>
          <p:cNvSpPr/>
          <p:nvPr/>
        </p:nvSpPr>
        <p:spPr>
          <a:xfrm>
            <a:off x="5228844" y="1339596"/>
            <a:ext cx="6095" cy="5518401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0184" y="2150363"/>
            <a:ext cx="10381488" cy="4707633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1064463" y="1834946"/>
            <a:ext cx="10111740" cy="1237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进行人员部门分配。</a:t>
            </a:r>
            <a:endParaRPr lang="en-US" altLang="en-US" sz="18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1829435" algn="l" rtl="0" eaLnBrk="0">
              <a:lnSpc>
                <a:spcPct val="84000"/>
              </a:lnSpc>
              <a:spcBef>
                <a:spcPts val="0"/>
              </a:spcBef>
              <a:tabLst>
                <a:tab pos="6607810" algn="l"/>
                <a:tab pos="1009840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214" name="textbox 214"/>
          <p:cNvSpPr/>
          <p:nvPr/>
        </p:nvSpPr>
        <p:spPr>
          <a:xfrm>
            <a:off x="4191101" y="4177995"/>
            <a:ext cx="5487034" cy="1101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</p:txBody>
      </p:sp>
      <p:sp>
        <p:nvSpPr>
          <p:cNvPr id="216" name="textbox 216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218" name="textbox 218"/>
          <p:cNvSpPr/>
          <p:nvPr/>
        </p:nvSpPr>
        <p:spPr>
          <a:xfrm>
            <a:off x="667765" y="1560626"/>
            <a:ext cx="9768840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3、部落负责人，登录网页端。  我的部落，    管理的部落，选择部落名称，点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击进入部落管理页面。</a:t>
            </a:r>
            <a:endParaRPr lang="en-US" altLang="en-US" sz="1800" dirty="0"/>
          </a:p>
        </p:txBody>
      </p:sp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</a:t>
                      </a:r>
                      <a:r>
                        <a:rPr sz="14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任职组织负责人邀请任职组织成员加入部落并完成部</a:t>
                      </a: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门分配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4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30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" name="textbox 232"/>
          <p:cNvSpPr/>
          <p:nvPr/>
        </p:nvSpPr>
        <p:spPr>
          <a:xfrm>
            <a:off x="816993" y="4510906"/>
            <a:ext cx="186054" cy="328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2c4be78-56b1-4830-8293-dcfee2e42a1d}"/>
</p:tagLst>
</file>

<file path=ppt/tags/tag2.xml><?xml version="1.0" encoding="utf-8"?>
<p:tagLst xmlns:p="http://schemas.openxmlformats.org/presentationml/2006/main">
  <p:tag name="KSO_WPP_MARK_KEY" val="a90bbaa1-104f-4137-b70e-349a40e39e4e"/>
  <p:tag name="COMMONDATA" val="eyJoZGlkIjoiYzNjNjE3MzJjMGJlNWRhYzY2YmI1OTRhYTI3MGNmYm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2806</Words>
  <Application>WPS 演示</Application>
  <PresentationFormat>宽屏</PresentationFormat>
  <Paragraphs>629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SKY(@.@</cp:lastModifiedBy>
  <cp:revision>2</cp:revision>
  <dcterms:created xsi:type="dcterms:W3CDTF">2022-09-16T12:13:00Z</dcterms:created>
  <dcterms:modified xsi:type="dcterms:W3CDTF">2023-08-31T06:30:13Z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2023-08-31T00:15:40Z</vt:filetime>
  </property>
  <property fmtid="{D5CDD505-2E9C-101B-9397-08002B2CF9AE}" pid="4" name="UsrData">
    <vt:lpwstr>64eefa90fc8ffb001f999aef</vt:lpwstr>
  </property>
  <property fmtid="{D5CDD505-2E9C-101B-9397-08002B2CF9AE}" pid="5" name="ICV">
    <vt:lpwstr>DDFD7E2E0DF54F5EB9564F992FFFD45C_12</vt:lpwstr>
  </property>
  <property fmtid="{D5CDD505-2E9C-101B-9397-08002B2CF9AE}" pid="6" name="KSOProductBuildVer">
    <vt:lpwstr>2052-11.1.0.14309</vt:lpwstr>
  </property>
</Properties>
</file>